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547" r:id="rId3"/>
    <p:sldId id="629" r:id="rId4"/>
    <p:sldId id="285" r:id="rId5"/>
    <p:sldId id="289" r:id="rId6"/>
    <p:sldId id="618" r:id="rId7"/>
    <p:sldId id="286" r:id="rId8"/>
    <p:sldId id="348" r:id="rId9"/>
    <p:sldId id="353" r:id="rId10"/>
    <p:sldId id="457" r:id="rId11"/>
    <p:sldId id="355" r:id="rId12"/>
    <p:sldId id="614" r:id="rId13"/>
    <p:sldId id="356" r:id="rId14"/>
    <p:sldId id="357" r:id="rId15"/>
    <p:sldId id="358" r:id="rId16"/>
    <p:sldId id="301" r:id="rId17"/>
    <p:sldId id="359" r:id="rId18"/>
    <p:sldId id="360" r:id="rId19"/>
    <p:sldId id="361" r:id="rId20"/>
    <p:sldId id="362" r:id="rId21"/>
    <p:sldId id="363" r:id="rId22"/>
    <p:sldId id="364" r:id="rId23"/>
    <p:sldId id="365" r:id="rId24"/>
    <p:sldId id="310" r:id="rId25"/>
    <p:sldId id="620" r:id="rId26"/>
    <p:sldId id="311" r:id="rId27"/>
    <p:sldId id="320" r:id="rId28"/>
    <p:sldId id="619" r:id="rId29"/>
    <p:sldId id="621" r:id="rId30"/>
    <p:sldId id="5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40EA0-DF21-4491-A3FD-8478AE9E5CAF}"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57FE2-6BEA-4D8C-BD82-CBEFB911EE10}" type="slidenum">
              <a:rPr lang="en-US" smtClean="0"/>
              <a:t>‹#›</a:t>
            </a:fld>
            <a:endParaRPr lang="en-US"/>
          </a:p>
        </p:txBody>
      </p:sp>
    </p:spTree>
    <p:extLst>
      <p:ext uri="{BB962C8B-B14F-4D97-AF65-F5344CB8AC3E}">
        <p14:creationId xmlns:p14="http://schemas.microsoft.com/office/powerpoint/2010/main" val="136993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BFD69-BB27-4FEA-9188-2CD961C3FB11}" type="slidenum">
              <a:rPr lang="en-US" smtClean="0"/>
              <a:t>3</a:t>
            </a:fld>
            <a:endParaRPr lang="en-US"/>
          </a:p>
        </p:txBody>
      </p:sp>
    </p:spTree>
    <p:extLst>
      <p:ext uri="{BB962C8B-B14F-4D97-AF65-F5344CB8AC3E}">
        <p14:creationId xmlns:p14="http://schemas.microsoft.com/office/powerpoint/2010/main" val="1293973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a:bodyPr>
          <a:lstStyle/>
          <a:p>
            <a:pPr marL="0" lvl="1"/>
            <a:r>
              <a:rPr lang="en-US" sz="1000" dirty="0"/>
              <a:t>BLATE:  if you have PC to put someone in PTC, you have PTC to charge them with SOMETHING…just get something on the sheet and add additional charges later if required</a:t>
            </a:r>
          </a:p>
          <a:p>
            <a:pPr marL="0" lvl="1"/>
            <a:endParaRPr lang="en-US" sz="1000" dirty="0"/>
          </a:p>
        </p:txBody>
      </p:sp>
    </p:spTree>
    <p:extLst>
      <p:ext uri="{BB962C8B-B14F-4D97-AF65-F5344CB8AC3E}">
        <p14:creationId xmlns:p14="http://schemas.microsoft.com/office/powerpoint/2010/main" val="69320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lvl="3"/>
            <a:r>
              <a:rPr lang="en-US" sz="1000" dirty="0"/>
              <a:t>RCM 305(f) requires that if Accused requests counsel and request made known to military authorities, military counsel must be provided before the 48-hour PC review or within 72 hours of request being communicated to military authorities (whichever occurs first)</a:t>
            </a:r>
          </a:p>
          <a:p>
            <a:pPr marL="178254" lvl="3" indent="-178254">
              <a:buFont typeface="Arial" panose="020B0604020202020204" pitchFamily="34" charset="0"/>
              <a:buChar char="•"/>
            </a:pPr>
            <a:r>
              <a:rPr lang="en-US" sz="1000" dirty="0"/>
              <a:t>How this usually works:  if MJ shop and TDS have a positive relationship, MJ shop should give TDS a heads up that a confinement is coming before the person is even put in PTC…this way, TDS can make time to see the Accused immediately after he is placed in PTC</a:t>
            </a:r>
          </a:p>
        </p:txBody>
      </p:sp>
    </p:spTree>
    <p:extLst>
      <p:ext uri="{BB962C8B-B14F-4D97-AF65-F5344CB8AC3E}">
        <p14:creationId xmlns:p14="http://schemas.microsoft.com/office/powerpoint/2010/main" val="100900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lvl="1"/>
            <a:r>
              <a:rPr lang="en-US" sz="1000" dirty="0"/>
              <a:t>Note that the 48 hour review has to happen within 48 hours of the Accused being ordered into PTC, but you don’t have to wait 48 hours</a:t>
            </a:r>
          </a:p>
        </p:txBody>
      </p:sp>
    </p:spTree>
    <p:extLst>
      <p:ext uri="{BB962C8B-B14F-4D97-AF65-F5344CB8AC3E}">
        <p14:creationId xmlns:p14="http://schemas.microsoft.com/office/powerpoint/2010/main" val="515918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fontScale="77500" lnSpcReduction="20000"/>
          </a:bodyPr>
          <a:lstStyle/>
          <a:p>
            <a:pPr defTabSz="950689">
              <a:defRPr/>
            </a:pPr>
            <a:r>
              <a:rPr lang="en-US" sz="1000" dirty="0"/>
              <a:t>Must happen within 72 hours of Accused being ordered into PTC, or report that a member of command has been put into PTC</a:t>
            </a:r>
          </a:p>
          <a:p>
            <a:pPr marL="178254" indent="-178254" defTabSz="950689">
              <a:buFont typeface="Arial" panose="020B0604020202020204" pitchFamily="34" charset="0"/>
              <a:buChar char="•"/>
              <a:defRPr/>
            </a:pPr>
            <a:r>
              <a:rPr lang="en-US" sz="1000" dirty="0"/>
              <a:t>But note that the CDR does not have to wait 72 hours…can do it contemporaneously with ordering PTC if he wants</a:t>
            </a:r>
          </a:p>
          <a:p>
            <a:pPr defTabSz="950689">
              <a:defRPr/>
            </a:pPr>
            <a:endParaRPr lang="en-US" sz="1000" dirty="0"/>
          </a:p>
          <a:p>
            <a:pPr defTabSz="950689">
              <a:defRPr/>
            </a:pPr>
            <a:r>
              <a:rPr lang="en-US" sz="1000" dirty="0"/>
              <a:t>This review can satisfy 48-hour PC review if CDR truly  neutral and detached, and happens within 48 hours</a:t>
            </a:r>
          </a:p>
          <a:p>
            <a:endParaRPr lang="en-US" sz="1000" dirty="0"/>
          </a:p>
          <a:p>
            <a:r>
              <a:rPr lang="en-US" sz="1000" dirty="0"/>
              <a:t>Serious criminal misconduct includes intimidation of witnesses or other obstruction of justice, serious injury of others, or other offenses which pose a serious threat to the safety of the community or to the effectiveness, morale, discipline, readiness, or safety of the command, or to the national security of the United States. (RCM 305(h)(2)(B))</a:t>
            </a:r>
          </a:p>
          <a:p>
            <a:pPr marL="178254" indent="-178254">
              <a:buFont typeface="Arial" panose="020B0604020202020204" pitchFamily="34" charset="0"/>
              <a:buChar char="•"/>
            </a:pPr>
            <a:r>
              <a:rPr lang="en-US" sz="1000" dirty="0"/>
              <a:t>Commander should also consider the factors in the discussion to the rule</a:t>
            </a:r>
          </a:p>
          <a:p>
            <a:pPr marL="178254" indent="-178254">
              <a:buFont typeface="Arial" panose="020B0604020202020204" pitchFamily="34" charset="0"/>
              <a:buChar char="•"/>
            </a:pPr>
            <a:r>
              <a:rPr lang="en-US" sz="1000" dirty="0"/>
              <a:t>“[T]he ‘quitter’ who disobeys orders and refuses to perform duties” can have an “immensely adverse effect on morale and discipline, which, while intangible, can be more dangerous to a military unit than physical violence.”  “[A]lthough the ‘pain in the neck’ [Soldier]... may not be confined before trial solely on that basis, the accused whose behavior is not merely an irritant to the commander, but is rather an infection in the unit may be so confined.”  Analysis of Rules for Courts-Martial, MCM, p. A21-18 (pre-MJA).</a:t>
            </a:r>
          </a:p>
          <a:p>
            <a:pPr marL="178254" indent="-178254">
              <a:buFont typeface="Arial" panose="020B0604020202020204" pitchFamily="34" charset="0"/>
              <a:buChar char="•"/>
            </a:pPr>
            <a:r>
              <a:rPr lang="en-US" sz="1000" i="1" dirty="0"/>
              <a:t>United States v. Rosato</a:t>
            </a:r>
            <a:r>
              <a:rPr lang="en-US" sz="1000" dirty="0"/>
              <a:t>, 29 M.J. 1052 (A.F.C.M.R. 1990), </a:t>
            </a:r>
            <a:r>
              <a:rPr lang="en-US" sz="1000" i="1" dirty="0"/>
              <a:t>rev’d in part,</a:t>
            </a:r>
            <a:r>
              <a:rPr lang="en-US" sz="1000" dirty="0"/>
              <a:t> 32 M.J. 93 (C.M.A. 1991).  Accused who was willfully disobedient and disrespectful to superiors in the presence of 10-15 members of a student squadron was properly placed in pretrial confinement “to protect the unit’s discipline and morale from the accused’s disruptive behavior.”  Unit consisted of new, junior personnel, accused had a history of disciplinary problems, student representatives complained about him, and the accused ignored first sergeant’s admonitions.</a:t>
            </a:r>
          </a:p>
          <a:p>
            <a:endParaRPr lang="en-US" sz="1000" dirty="0"/>
          </a:p>
          <a:p>
            <a:r>
              <a:rPr lang="en-US" sz="1000" dirty="0"/>
              <a:t>Although the Military Rules of Evidence are not applicable, the commander should judge the reliability of the information available. </a:t>
            </a:r>
          </a:p>
          <a:p>
            <a:pPr marL="178254" indent="-178254">
              <a:buFont typeface="Arial" panose="020B0604020202020204" pitchFamily="34" charset="0"/>
              <a:buChar char="•"/>
            </a:pPr>
            <a:r>
              <a:rPr lang="en-US" sz="1000" dirty="0"/>
              <a:t>Before relying on the reports of others, the commander must have a reasonable belief that the information is believable and has a factual basis. </a:t>
            </a:r>
          </a:p>
          <a:p>
            <a:pPr marL="178254" indent="-178254">
              <a:buFont typeface="Arial" panose="020B0604020202020204" pitchFamily="34" charset="0"/>
              <a:buChar char="•"/>
            </a:pPr>
            <a:r>
              <a:rPr lang="en-US" sz="1000" dirty="0"/>
              <a:t>The information may be received orally or in writing. Information need not be received under oath, but an oath may add to its reliability. </a:t>
            </a:r>
          </a:p>
          <a:p>
            <a:pPr marL="178254" indent="-178254">
              <a:buFont typeface="Arial" panose="020B0604020202020204" pitchFamily="34" charset="0"/>
              <a:buChar char="•"/>
            </a:pPr>
            <a:r>
              <a:rPr lang="en-US" sz="1000" dirty="0"/>
              <a:t>A commander may examine the prisoner’s personnel records, police records, and may consider the recommendations of others.</a:t>
            </a:r>
          </a:p>
          <a:p>
            <a:endParaRPr lang="en-US" sz="1000" dirty="0"/>
          </a:p>
          <a:p>
            <a:r>
              <a:rPr lang="en-US" sz="1000" dirty="0"/>
              <a:t>If continued pretrial confinement is approved, the commander shall prepare a written memorandum that states the reasons for the conclusion that the requirements for confinement in subsection (h)(2)(B) of this rule have been met. This memorandum may include hearsay and may incorporate by reference other documents, such as witness statements, investigative reports, or official records. This memorandum shall be forwarded to the 7-day reviewing officer (RCM 305(h)(2)(C)).</a:t>
            </a:r>
          </a:p>
        </p:txBody>
      </p:sp>
    </p:spTree>
    <p:extLst>
      <p:ext uri="{BB962C8B-B14F-4D97-AF65-F5344CB8AC3E}">
        <p14:creationId xmlns:p14="http://schemas.microsoft.com/office/powerpoint/2010/main" val="272162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fontScale="47500" lnSpcReduction="20000"/>
          </a:bodyPr>
          <a:lstStyle/>
          <a:p>
            <a:pPr marL="0" lvl="1"/>
            <a:r>
              <a:rPr lang="en-US" sz="1000" dirty="0"/>
              <a:t>Military magistrate program established by AR 27-10, chapter 8</a:t>
            </a:r>
          </a:p>
          <a:p>
            <a:pPr marL="178254" lvl="1" indent="-178254">
              <a:buFont typeface="Arial" panose="020B0604020202020204" pitchFamily="34" charset="0"/>
              <a:buChar char="•"/>
            </a:pPr>
            <a:r>
              <a:rPr lang="en-US" sz="1000" dirty="0"/>
              <a:t>Army-wide program for review of PTC and issuance of search, seizure, and apprehension authorizations</a:t>
            </a:r>
          </a:p>
          <a:p>
            <a:pPr marL="178254" lvl="1" indent="-178254">
              <a:buFont typeface="Arial" panose="020B0604020202020204" pitchFamily="34" charset="0"/>
              <a:buChar char="•"/>
            </a:pPr>
            <a:r>
              <a:rPr lang="en-US" sz="1000" dirty="0"/>
              <a:t>MM is a JA appointed by TJAG/chief trial judge, chief circuit judges of Trial Judiciary under professional supervision of Trial Judiciary</a:t>
            </a:r>
          </a:p>
          <a:p>
            <a:pPr marL="178254" lvl="1" indent="-178254">
              <a:buFont typeface="Arial" panose="020B0604020202020204" pitchFamily="34" charset="0"/>
              <a:buChar char="•"/>
            </a:pPr>
            <a:r>
              <a:rPr lang="en-US" sz="1000" dirty="0"/>
              <a:t>Nominated by SJAs from outside of Crim Law shops</a:t>
            </a:r>
          </a:p>
          <a:p>
            <a:pPr marL="0" lvl="1"/>
            <a:endParaRPr lang="en-US" sz="1000" dirty="0"/>
          </a:p>
          <a:p>
            <a:pPr marL="0" lvl="1" defTabSz="950689">
              <a:defRPr/>
            </a:pPr>
            <a:r>
              <a:rPr lang="en-US" sz="1000" dirty="0"/>
              <a:t>Initial date of confinement counts as one day and date of review counts as another day</a:t>
            </a:r>
          </a:p>
          <a:p>
            <a:pPr marL="178254" lvl="1" indent="-178254">
              <a:buFont typeface="Arial" panose="020B0604020202020204" pitchFamily="34" charset="0"/>
              <a:buChar char="•"/>
            </a:pPr>
            <a:r>
              <a:rPr lang="en-US" sz="1000" dirty="0"/>
              <a:t>Timeline for completion can be extended to 10 days for good cause</a:t>
            </a:r>
          </a:p>
          <a:p>
            <a:pPr marL="0" lvl="1"/>
            <a:endParaRPr lang="en-US" sz="1000" dirty="0"/>
          </a:p>
          <a:p>
            <a:pPr marL="0" lvl="1"/>
            <a:r>
              <a:rPr lang="en-US" sz="1000" dirty="0"/>
              <a:t>Preponderance of evidence = more likely than not</a:t>
            </a:r>
          </a:p>
          <a:p>
            <a:pPr marL="0" lvl="1"/>
            <a:endParaRPr lang="en-US" sz="1000" dirty="0"/>
          </a:p>
          <a:p>
            <a:pPr marL="0" lvl="1"/>
            <a:r>
              <a:rPr lang="en-US" sz="1000" dirty="0"/>
              <a:t>TC has responsibility for providing the documents listed to both the MM and DC…provide them as soon as they are available!</a:t>
            </a:r>
          </a:p>
          <a:p>
            <a:pPr marL="0" lvl="1"/>
            <a:endParaRPr lang="en-US" sz="1000" dirty="0"/>
          </a:p>
          <a:p>
            <a:pPr marL="0" lvl="1"/>
            <a:r>
              <a:rPr lang="en-US" sz="1000" dirty="0"/>
              <a:t>Accused, DC, and TC should be allowed to make statements</a:t>
            </a:r>
          </a:p>
          <a:p>
            <a:pPr marL="178254" lvl="1" indent="-178254">
              <a:buFont typeface="Arial" panose="020B0604020202020204" pitchFamily="34" charset="0"/>
              <a:buChar char="•"/>
            </a:pPr>
            <a:r>
              <a:rPr lang="en-US" sz="1000" dirty="0"/>
              <a:t>This is a review…not an adversarial hearing; the MM has full control of the scope of the review, but should not allow it to become akin to a CM</a:t>
            </a:r>
          </a:p>
          <a:p>
            <a:pPr marL="178254" lvl="1" indent="-178254">
              <a:buFont typeface="Arial" panose="020B0604020202020204" pitchFamily="34" charset="0"/>
              <a:buChar char="•"/>
            </a:pPr>
            <a:r>
              <a:rPr lang="en-US" sz="1000" dirty="0"/>
              <a:t>No courtroom and no robes</a:t>
            </a:r>
          </a:p>
          <a:p>
            <a:pPr marL="178254" lvl="1" indent="-178254">
              <a:buFont typeface="Arial" panose="020B0604020202020204" pitchFamily="34" charset="0"/>
              <a:buChar char="•"/>
            </a:pPr>
            <a:r>
              <a:rPr lang="en-US" sz="1000" dirty="0"/>
              <a:t>No guards in the room unless absolutely required</a:t>
            </a:r>
          </a:p>
          <a:p>
            <a:pPr marL="178254" lvl="1" indent="-178254">
              <a:buFont typeface="Arial" panose="020B0604020202020204" pitchFamily="34" charset="0"/>
              <a:buChar char="•"/>
            </a:pPr>
            <a:r>
              <a:rPr lang="en-US" sz="1000" dirty="0"/>
              <a:t>GOV/DEF should not be allowed to call Ws, although MM can consider W testimony if he wants (should be the exception!)</a:t>
            </a:r>
          </a:p>
          <a:p>
            <a:pPr marL="178254" lvl="1" indent="-178254">
              <a:buFont typeface="Arial" panose="020B0604020202020204" pitchFamily="34" charset="0"/>
              <a:buChar char="•"/>
            </a:pPr>
            <a:r>
              <a:rPr lang="en-US" sz="1000" dirty="0"/>
              <a:t>MM can ask the GOV for more information if he wants</a:t>
            </a:r>
          </a:p>
          <a:p>
            <a:pPr marL="178254" lvl="1" indent="-178254">
              <a:buFont typeface="Arial" panose="020B0604020202020204" pitchFamily="34" charset="0"/>
              <a:buChar char="•"/>
            </a:pPr>
            <a:r>
              <a:rPr lang="en-US" sz="1000" dirty="0"/>
              <a:t>MM and TC should not question the Accused, although Accused can make a statement</a:t>
            </a:r>
          </a:p>
          <a:p>
            <a:pPr marL="178254" lvl="1" indent="-178254">
              <a:buFont typeface="Arial" panose="020B0604020202020204" pitchFamily="34" charset="0"/>
              <a:buChar char="•"/>
            </a:pPr>
            <a:r>
              <a:rPr lang="en-US" sz="1000" dirty="0"/>
              <a:t>MRE do not apply except for privileges, MRE 302, and MRE 305</a:t>
            </a:r>
          </a:p>
          <a:p>
            <a:endParaRPr lang="en-US" sz="1000" dirty="0"/>
          </a:p>
          <a:p>
            <a:r>
              <a:rPr lang="en-US" sz="1000" dirty="0"/>
              <a:t>MM can reconsider decision to continue PTC based on significant information not previously considered</a:t>
            </a:r>
          </a:p>
          <a:p>
            <a:endParaRPr lang="en-US" sz="1000" dirty="0"/>
          </a:p>
          <a:p>
            <a:r>
              <a:rPr lang="en-US" sz="1000" dirty="0"/>
              <a:t>Once charges referred, MJ can review continued PTC through motion for appropriate relief (RCM 305(j); RCM 906(b)(8))</a:t>
            </a:r>
          </a:p>
          <a:p>
            <a:pPr marL="178254" indent="-178254">
              <a:buFont typeface="Arial" panose="020B0604020202020204" pitchFamily="34" charset="0"/>
              <a:buChar char="•"/>
            </a:pPr>
            <a:r>
              <a:rPr lang="en-US" sz="1000" dirty="0"/>
              <a:t>MJ shall order release from PTC only if MM’s decision was an abuse of discretion and there is not sufficient info presented to the MJ justifying continued PTC, new information justifying release is presented to the MM, or proper 305 procedure not complied with and info presented to the MJ does not establish sufficient grounds for continued PTC</a:t>
            </a:r>
          </a:p>
          <a:p>
            <a:pPr marL="178254" indent="-178254">
              <a:buFont typeface="Arial" panose="020B0604020202020204" pitchFamily="34" charset="0"/>
              <a:buChar char="•"/>
            </a:pPr>
            <a:endParaRPr lang="en-US" sz="1000" dirty="0"/>
          </a:p>
          <a:p>
            <a:r>
              <a:rPr lang="en-US" sz="1000" dirty="0"/>
              <a:t>Once released from PTC, Accused cannot be put back in unless new evidence or misconduct occurs that either alone or ICW the other available evidence justifies PTC</a:t>
            </a:r>
          </a:p>
          <a:p>
            <a:pPr marL="178254" indent="-178254">
              <a:buFont typeface="Arial" panose="020B0604020202020204" pitchFamily="34" charset="0"/>
              <a:buChar char="•"/>
            </a:pPr>
            <a:r>
              <a:rPr lang="en-US" sz="1000" dirty="0"/>
              <a:t>CDR can order any lesser forms of restraint he feels necessary under the circumstances…MM cannot order lesser forms of restraint</a:t>
            </a:r>
          </a:p>
          <a:p>
            <a:endParaRPr lang="en-US" sz="1000" dirty="0"/>
          </a:p>
          <a:p>
            <a:r>
              <a:rPr lang="en-US" sz="1000" dirty="0"/>
              <a:t>QUESTION:  Note that the slide says Accused can choose not to attend review although MM must still conduct the review…can you think of some reasons why an Accused may want to not contest PTC?</a:t>
            </a:r>
          </a:p>
          <a:p>
            <a:pPr marL="178254" indent="-178254">
              <a:buFont typeface="Arial" panose="020B0604020202020204" pitchFamily="34" charset="0"/>
              <a:buChar char="•"/>
            </a:pPr>
            <a:r>
              <a:rPr lang="en-US" sz="1000" dirty="0"/>
              <a:t>Everyone might just know it’s a lost cause</a:t>
            </a:r>
          </a:p>
          <a:p>
            <a:pPr marL="178254" indent="-178254">
              <a:buFont typeface="Arial" panose="020B0604020202020204" pitchFamily="34" charset="0"/>
              <a:buChar char="•"/>
            </a:pPr>
            <a:r>
              <a:rPr lang="en-US" sz="1000" dirty="0"/>
              <a:t>If the Accused is in PTC, they will keep getting paid while getting credit against their sentence</a:t>
            </a:r>
          </a:p>
          <a:p>
            <a:pPr marL="178254" indent="-178254">
              <a:buFont typeface="Arial" panose="020B0604020202020204" pitchFamily="34" charset="0"/>
              <a:buChar char="•"/>
            </a:pPr>
            <a:r>
              <a:rPr lang="en-US" sz="1000" dirty="0"/>
              <a:t>If the Accused is in PTC, he can’t do more stupid things</a:t>
            </a:r>
          </a:p>
          <a:p>
            <a:endParaRPr lang="en-US" sz="1000" dirty="0"/>
          </a:p>
          <a:p>
            <a:r>
              <a:rPr lang="en-US" sz="800" dirty="0"/>
              <a:t>Victim’s (person who has suffered direct physical emotional, or pecuniary harm as a result of commission of a UCMJ offense) rights:  </a:t>
            </a:r>
            <a:r>
              <a:rPr lang="en-US" sz="1000" dirty="0"/>
              <a:t>notice of the 7-day review; right to confer with representative of the command and counsel for the government; right to be reasonably heard during the review; right to notice of MM ordering release from PTC, right to notice of a motion for appropriate relief to MJ, notice of escape</a:t>
            </a:r>
          </a:p>
          <a:p>
            <a:pPr marL="178254" indent="-178254">
              <a:buFont typeface="Arial" panose="020B0604020202020204" pitchFamily="34" charset="0"/>
              <a:buChar char="•"/>
            </a:pPr>
            <a:r>
              <a:rPr lang="en-US" sz="1000" dirty="0"/>
              <a:t>Hearing may not be unduly delayed for this purpose. </a:t>
            </a:r>
          </a:p>
          <a:p>
            <a:pPr marL="178254" indent="-178254">
              <a:buFont typeface="Arial" panose="020B0604020202020204" pitchFamily="34" charset="0"/>
              <a:buChar char="•"/>
            </a:pPr>
            <a:r>
              <a:rPr lang="en-US" sz="1000" dirty="0"/>
              <a:t>Personal appearance not required (phone, VTC, written statement, counsel)</a:t>
            </a:r>
          </a:p>
          <a:p>
            <a:pPr marL="178254" indent="-178254">
              <a:buFont typeface="Arial" panose="020B0604020202020204" pitchFamily="34" charset="0"/>
              <a:buChar char="•"/>
            </a:pPr>
            <a:r>
              <a:rPr lang="en-US" sz="1000" dirty="0"/>
              <a:t>Right to be heard under this rule includes the right to be heard through counsel and the right to be reasonably protected from the prisoner during the 7-day review. </a:t>
            </a:r>
          </a:p>
          <a:p>
            <a:pPr marL="178254" indent="-178254">
              <a:buFont typeface="Arial" panose="020B0604020202020204" pitchFamily="34" charset="0"/>
              <a:buChar char="•"/>
            </a:pPr>
            <a:endParaRPr lang="en-US" sz="1000" dirty="0"/>
          </a:p>
          <a:p>
            <a:r>
              <a:rPr lang="en-US" sz="1800" b="1" i="0" u="none" strike="noStrike" baseline="0" dirty="0">
                <a:solidFill>
                  <a:srgbClr val="000000"/>
                </a:solidFill>
                <a:latin typeface="Arial" panose="020B0604020202020204" pitchFamily="34" charset="0"/>
              </a:rPr>
              <a:t>17–14. Notification and description of services provided to victims of crime </a:t>
            </a:r>
            <a:endParaRPr lang="en-US" sz="1800" b="0" i="0" u="none" strike="noStrike" baseline="0" dirty="0">
              <a:solidFill>
                <a:srgbClr val="000000"/>
              </a:solidFill>
              <a:latin typeface="Arial" panose="020B0604020202020204" pitchFamily="34" charset="0"/>
            </a:endParaRPr>
          </a:p>
          <a:p>
            <a:r>
              <a:rPr lang="en-US" sz="1800" b="0" i="1" u="none" strike="noStrike" baseline="0" dirty="0">
                <a:solidFill>
                  <a:srgbClr val="000000"/>
                </a:solidFill>
                <a:latin typeface="Arial" panose="020B0604020202020204" pitchFamily="34" charset="0"/>
              </a:rPr>
              <a:t>a. </a:t>
            </a:r>
            <a:r>
              <a:rPr lang="en-US" sz="1800" b="0" i="0" u="none" strike="noStrike" baseline="0" dirty="0">
                <a:solidFill>
                  <a:srgbClr val="000000"/>
                </a:solidFill>
                <a:latin typeface="Arial" panose="020B0604020202020204" pitchFamily="34" charset="0"/>
              </a:rPr>
              <a:t>During the investigation and prosecution of a crime, the trial counsel or special trial counsel will </a:t>
            </a:r>
            <a:r>
              <a:rPr lang="en-US" sz="1800" b="0" i="0" u="none" strike="noStrike" baseline="0" dirty="0" err="1">
                <a:solidFill>
                  <a:srgbClr val="000000"/>
                </a:solidFill>
                <a:latin typeface="Arial" panose="020B0604020202020204" pitchFamily="34" charset="0"/>
              </a:rPr>
              <a:t>en</a:t>
            </a:r>
            <a:r>
              <a:rPr lang="en-US" sz="1800" b="0" i="0" u="none" strike="noStrike" baseline="0" dirty="0">
                <a:solidFill>
                  <a:srgbClr val="000000"/>
                </a:solidFill>
                <a:latin typeface="Arial" panose="020B0604020202020204" pitchFamily="34" charset="0"/>
              </a:rPr>
              <a:t>-sure that the victim (through, or in coordination with, the SVC, when applicable) is provided the earliest possible notice of significant events in the case, to include— </a:t>
            </a:r>
          </a:p>
          <a:p>
            <a:r>
              <a:rPr lang="en-US" sz="1800" b="0" i="0" u="none" strike="noStrike" baseline="0" dirty="0">
                <a:solidFill>
                  <a:srgbClr val="000000"/>
                </a:solidFill>
                <a:latin typeface="Arial" panose="020B0604020202020204" pitchFamily="34" charset="0"/>
              </a:rPr>
              <a:t>(1) The status of the investigation of the crime, to the extent that it will not interfere with the conduct of the investigation, the rights of the accused, or the rights of other victims or witnesses. </a:t>
            </a:r>
          </a:p>
          <a:p>
            <a:r>
              <a:rPr lang="en-US" sz="1800" b="0" i="0" u="none" strike="noStrike" baseline="0" dirty="0">
                <a:solidFill>
                  <a:srgbClr val="000000"/>
                </a:solidFill>
                <a:latin typeface="Arial" panose="020B0604020202020204" pitchFamily="34" charset="0"/>
              </a:rPr>
              <a:t>(2) The apprehension of the suspected offender. </a:t>
            </a:r>
            <a:endParaRPr lang="en-US" sz="10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(4) The initial appearance of the suspected offender before a judicial officer at a pretrial confinement hearing or at a preliminary hearing under UCMJ, Article 32. </a:t>
            </a:r>
            <a:endParaRPr lang="en-US" sz="1000" dirty="0"/>
          </a:p>
          <a:p>
            <a:endParaRPr lang="en-US" sz="1000" dirty="0"/>
          </a:p>
        </p:txBody>
      </p:sp>
    </p:spTree>
    <p:extLst>
      <p:ext uri="{BB962C8B-B14F-4D97-AF65-F5344CB8AC3E}">
        <p14:creationId xmlns:p14="http://schemas.microsoft.com/office/powerpoint/2010/main" val="304798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A125-D934-47FE-8E76-C3104F98A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2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lvl="1"/>
            <a:r>
              <a:rPr lang="en-US" sz="1000" dirty="0"/>
              <a:t>Recall before when we discussed that at FBNC, all PTC folks go to Camp Lejeune for their confinement, more than 2 hours away…this means that for every one of the events listed, the CMD is responsible for getting the SM to/from Lejeune (about 5 hours burned per trip for that team)</a:t>
            </a:r>
          </a:p>
          <a:p>
            <a:pPr marL="178254" lvl="1" indent="-178254">
              <a:buFont typeface="Arial" panose="020B0604020202020204" pitchFamily="34" charset="0"/>
              <a:buChar char="•"/>
            </a:pPr>
            <a:r>
              <a:rPr lang="en-US" sz="1000" dirty="0"/>
              <a:t>And once a month, the CDR or his rep have to make the 5 hours roundtrip themselves</a:t>
            </a:r>
          </a:p>
        </p:txBody>
      </p:sp>
    </p:spTree>
    <p:extLst>
      <p:ext uri="{BB962C8B-B14F-4D97-AF65-F5344CB8AC3E}">
        <p14:creationId xmlns:p14="http://schemas.microsoft.com/office/powerpoint/2010/main" val="3928226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a:t>
            </a:r>
            <a:r>
              <a:rPr lang="en-US" baseline="0" dirty="0"/>
              <a:t> 7 = Apprehension</a:t>
            </a:r>
          </a:p>
          <a:p>
            <a:endParaRPr lang="en-US" baseline="0" dirty="0"/>
          </a:p>
          <a:p>
            <a:r>
              <a:rPr lang="en-US" baseline="0" dirty="0"/>
              <a:t>Article 9 = Restraint</a:t>
            </a:r>
          </a:p>
          <a:p>
            <a:endParaRPr lang="en-US" baseline="0" dirty="0"/>
          </a:p>
          <a:p>
            <a:r>
              <a:rPr lang="en-US" baseline="0" dirty="0"/>
              <a:t>Article 10 = arrest</a:t>
            </a:r>
          </a:p>
          <a:p>
            <a:endParaRPr lang="en-US" baseline="0" dirty="0"/>
          </a:p>
          <a:p>
            <a:r>
              <a:rPr lang="en-US" baseline="0" dirty="0"/>
              <a:t>Article 13 = prohibition on pre-trial punishment</a:t>
            </a:r>
          </a:p>
          <a:p>
            <a:endParaRPr lang="en-US" baseline="0" dirty="0"/>
          </a:p>
          <a:p>
            <a:r>
              <a:rPr lang="en-US" baseline="0" dirty="0"/>
              <a:t>RCM 302 = apprehension</a:t>
            </a:r>
          </a:p>
          <a:p>
            <a:r>
              <a:rPr lang="en-US" baseline="0" dirty="0"/>
              <a:t>RCM 304 = PTR</a:t>
            </a:r>
          </a:p>
          <a:p>
            <a:r>
              <a:rPr lang="en-US" baseline="0" dirty="0"/>
              <a:t>RCM 305 = PTC</a:t>
            </a:r>
            <a:endParaRPr lang="en-US" dirty="0"/>
          </a:p>
        </p:txBody>
      </p:sp>
      <p:sp>
        <p:nvSpPr>
          <p:cNvPr id="4" name="Slide Number Placeholder 3"/>
          <p:cNvSpPr>
            <a:spLocks noGrp="1"/>
          </p:cNvSpPr>
          <p:nvPr>
            <p:ph type="sldNum" sz="quarter" idx="10"/>
          </p:nvPr>
        </p:nvSpPr>
        <p:spPr/>
        <p:txBody>
          <a:bodyPr/>
          <a:lstStyle/>
          <a:p>
            <a:fld id="{F4E6A125-D934-47FE-8E76-C3104F98A146}" type="slidenum">
              <a:rPr lang="en-US" smtClean="0"/>
              <a:t>4</a:t>
            </a:fld>
            <a:endParaRPr lang="en-US"/>
          </a:p>
        </p:txBody>
      </p:sp>
    </p:spTree>
    <p:extLst>
      <p:ext uri="{BB962C8B-B14F-4D97-AF65-F5344CB8AC3E}">
        <p14:creationId xmlns:p14="http://schemas.microsoft.com/office/powerpoint/2010/main" val="27139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Put this block into context:  will cover 3 topics in 3 hours…pretrial restraint and confinement, speedy trial, sentence credit</a:t>
            </a:r>
          </a:p>
          <a:p>
            <a:pPr marL="178254" indent="-178254">
              <a:buFont typeface="Arial" panose="020B0604020202020204" pitchFamily="34" charset="0"/>
              <a:buChar char="•"/>
            </a:pPr>
            <a:r>
              <a:rPr lang="en-US" sz="1200" dirty="0"/>
              <a:t>Topics seem random but they all tend to flow into each other</a:t>
            </a:r>
          </a:p>
          <a:p>
            <a:pPr marL="178254" indent="-178254">
              <a:buFont typeface="Arial" panose="020B0604020202020204" pitchFamily="34" charset="0"/>
              <a:buChar char="•"/>
            </a:pPr>
            <a:r>
              <a:rPr lang="en-US" sz="1200" dirty="0"/>
              <a:t>Span from the initial investigation of the crime, all the way to sentencing</a:t>
            </a:r>
          </a:p>
          <a:p>
            <a:pPr marL="178254" indent="-178254">
              <a:buFont typeface="Arial" panose="020B0604020202020204" pitchFamily="34" charset="0"/>
              <a:buChar char="•"/>
            </a:pPr>
            <a:r>
              <a:rPr lang="en-US" sz="1200" dirty="0"/>
              <a:t>PTR/PTC will most likely come up during the period between the crime and </a:t>
            </a:r>
            <a:r>
              <a:rPr lang="en-US" sz="1200" dirty="0" err="1"/>
              <a:t>preferral</a:t>
            </a:r>
            <a:r>
              <a:rPr lang="en-US" sz="1200" dirty="0"/>
              <a:t>, in the investigation phase…could also come up later</a:t>
            </a:r>
          </a:p>
          <a:p>
            <a:pPr marL="178254" indent="-178254">
              <a:buFont typeface="Arial" panose="020B0604020202020204" pitchFamily="34" charset="0"/>
              <a:buChar char="•"/>
            </a:pPr>
            <a:r>
              <a:rPr lang="en-US" sz="1200" dirty="0"/>
              <a:t>Speedy trial considers whether they GOV brought the Accused to trial fast enough and runs from the triggering event (generally PTC or </a:t>
            </a:r>
            <a:r>
              <a:rPr lang="en-US" sz="1200" dirty="0" err="1"/>
              <a:t>preferral</a:t>
            </a:r>
            <a:r>
              <a:rPr lang="en-US" sz="1200" dirty="0"/>
              <a:t>) all the way to trial (generally arraignment)</a:t>
            </a:r>
          </a:p>
          <a:p>
            <a:pPr marL="178254" indent="-178254">
              <a:buFont typeface="Arial" panose="020B0604020202020204" pitchFamily="34" charset="0"/>
              <a:buChar char="•"/>
            </a:pPr>
            <a:r>
              <a:rPr lang="en-US" sz="1200" dirty="0"/>
              <a:t>Sentence credit applies at the sentencing phase and allows the MJ to give the Accused credit for all the things that happened before</a:t>
            </a:r>
          </a:p>
          <a:p>
            <a:endParaRPr lang="en-US" sz="1200" dirty="0"/>
          </a:p>
          <a:p>
            <a:r>
              <a:rPr lang="en-US" sz="1200" dirty="0"/>
              <a:t>Speedy trial significance:  speedy trial is something TC and DC need to think about in EVERY CM because one or more sources will always apply, but should rarely be an issue if TC does their job right</a:t>
            </a:r>
          </a:p>
          <a:p>
            <a:pPr marL="178254" indent="-178254">
              <a:buFont typeface="Arial" panose="020B0604020202020204" pitchFamily="34" charset="0"/>
              <a:buChar char="•"/>
            </a:pPr>
            <a:r>
              <a:rPr lang="en-US" sz="1200" dirty="0"/>
              <a:t>Not uncommon for cases to be dismissed without prejudice (and less often with prejudice) due to speedy trial clock violations </a:t>
            </a:r>
          </a:p>
          <a:p>
            <a:pPr marL="178254" indent="-178254">
              <a:buFont typeface="Arial" panose="020B0604020202020204" pitchFamily="34" charset="0"/>
              <a:buChar char="•"/>
            </a:pPr>
            <a:r>
              <a:rPr lang="en-US" sz="1200" dirty="0"/>
              <a:t>Very embarrassing for TC if case is dismissed (command, SJA, victims will all be irate)</a:t>
            </a:r>
          </a:p>
          <a:p>
            <a:pPr marL="178254" indent="-178254">
              <a:buFont typeface="Arial" panose="020B0604020202020204" pitchFamily="34" charset="0"/>
              <a:buChar char="•"/>
            </a:pPr>
            <a:r>
              <a:rPr lang="en-US" sz="1200" dirty="0"/>
              <a:t>Very lucrative opportunity for DC to better situate their client with a dismissal</a:t>
            </a:r>
          </a:p>
          <a:p>
            <a:endParaRPr lang="en-US" dirty="0"/>
          </a:p>
        </p:txBody>
      </p:sp>
      <p:sp>
        <p:nvSpPr>
          <p:cNvPr id="4" name="Slide Number Placeholder 3"/>
          <p:cNvSpPr>
            <a:spLocks noGrp="1"/>
          </p:cNvSpPr>
          <p:nvPr>
            <p:ph type="sldNum" sz="quarter" idx="10"/>
          </p:nvPr>
        </p:nvSpPr>
        <p:spPr/>
        <p:txBody>
          <a:bodyPr/>
          <a:lstStyle/>
          <a:p>
            <a:fld id="{3AE76353-6226-4160-80D1-CE5626D58111}" type="slidenum">
              <a:rPr lang="en-US" smtClean="0"/>
              <a:pPr/>
              <a:t>6</a:t>
            </a:fld>
            <a:endParaRPr lang="en-US"/>
          </a:p>
        </p:txBody>
      </p:sp>
    </p:spTree>
    <p:extLst>
      <p:ext uri="{BB962C8B-B14F-4D97-AF65-F5344CB8AC3E}">
        <p14:creationId xmlns:p14="http://schemas.microsoft.com/office/powerpoint/2010/main" val="11140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fontScale="77500" lnSpcReduction="20000"/>
          </a:bodyPr>
          <a:lstStyle/>
          <a:p>
            <a:pPr marL="0" lvl="1"/>
            <a:r>
              <a:rPr lang="en-US" sz="1000" dirty="0"/>
              <a:t>QUESTION:  Should any old commissioned officer order PTC of a Soldier he doesn’t command?  NO!  What would TJAGLCS CG have to say if I ordered his CSM into PTC?</a:t>
            </a:r>
          </a:p>
          <a:p>
            <a:pPr marL="178254" lvl="1" indent="-178254">
              <a:buFont typeface="Arial" panose="020B0604020202020204" pitchFamily="34" charset="0"/>
              <a:buChar char="•"/>
            </a:pPr>
            <a:r>
              <a:rPr lang="en-US" sz="1000" dirty="0"/>
              <a:t>Although rule states any officer can order confinement of a Soldier, it really should be ordered by the commander of the Soldier as a practical matter…never a good day when a CPT finds out a 2LT ordered his Soldier into PTC</a:t>
            </a:r>
          </a:p>
          <a:p>
            <a:pPr marL="178254" lvl="1" indent="-178254">
              <a:buFont typeface="Arial" panose="020B0604020202020204" pitchFamily="34" charset="0"/>
              <a:buChar char="•"/>
            </a:pPr>
            <a:r>
              <a:rPr lang="en-US" sz="1000" dirty="0"/>
              <a:t>Also, check the local 27-10 supplement because it probably withholds authority to order a Soldier into PTC to the Soldier’s CDR</a:t>
            </a:r>
          </a:p>
          <a:p>
            <a:pPr marL="178254" lvl="1" indent="-178254">
              <a:buFont typeface="Arial" panose="020B0604020202020204" pitchFamily="34" charset="0"/>
              <a:buChar char="•"/>
            </a:pPr>
            <a:r>
              <a:rPr lang="en-US" sz="1000" dirty="0"/>
              <a:t>If CDR did not order PTC, whoever took the SM into PTC (PMO station, etc.) must inform CDR w/i 24 hours (RCM 305(h)(1))</a:t>
            </a:r>
          </a:p>
          <a:p>
            <a:pPr marL="0" lvl="1"/>
            <a:endParaRPr lang="en-US" sz="1000" dirty="0"/>
          </a:p>
          <a:p>
            <a:pPr marL="0" lvl="1"/>
            <a:r>
              <a:rPr lang="en-US" sz="1000" dirty="0"/>
              <a:t>Article 10 and discussion to RCM 305(d) both state that an Accused charged with an offense normally triable by SCM should ordinarily not go to PTC</a:t>
            </a:r>
          </a:p>
          <a:p>
            <a:pPr marL="178254" lvl="1" indent="-178254">
              <a:buFont typeface="Arial" panose="020B0604020202020204" pitchFamily="34" charset="0"/>
              <a:buChar char="•"/>
            </a:pPr>
            <a:r>
              <a:rPr lang="en-US" sz="1000" dirty="0"/>
              <a:t>Local 27-10 supplements may make this a hard rule</a:t>
            </a:r>
          </a:p>
          <a:p>
            <a:pPr marL="178254" lvl="1" indent="-178254">
              <a:buFont typeface="Arial" panose="020B0604020202020204" pitchFamily="34" charset="0"/>
              <a:buChar char="•"/>
            </a:pPr>
            <a:endParaRPr lang="en-US" sz="1000" dirty="0"/>
          </a:p>
          <a:p>
            <a:pPr marL="0" lvl="1"/>
            <a:r>
              <a:rPr lang="en-US" sz="1000" dirty="0"/>
              <a:t>One of the requirements to impose PTC is that it is required UTC to ensure Accused appears at next hearing, trial, etc., or to ensure Accused does not commit serious criminal misconduct</a:t>
            </a:r>
          </a:p>
          <a:p>
            <a:pPr marL="178254" indent="-178254">
              <a:buFont typeface="Arial" panose="020B0604020202020204" pitchFamily="34" charset="0"/>
              <a:buChar char="•"/>
            </a:pPr>
            <a:r>
              <a:rPr lang="en-US" sz="1000" dirty="0"/>
              <a:t>QUESTION:  What is good evidence that an accused may not appear for trial/hearing/etc.?  Repeated AWOL…they say they are going to flee…they have been selling/getting rid of all their gear…etc.</a:t>
            </a:r>
          </a:p>
          <a:p>
            <a:pPr marL="178254" indent="-178254">
              <a:buFont typeface="Arial" panose="020B0604020202020204" pitchFamily="34" charset="0"/>
              <a:buChar char="•"/>
            </a:pPr>
            <a:r>
              <a:rPr lang="en-US" sz="1000" dirty="0"/>
              <a:t>QUESTION:  How would you define serious criminal misconduct?  Intimidation of witnesses or other obstruction of justice; Serious injury of others; Offenses which pose a serious threat to the safety of the community or to the effectiveness, morale, discipline, readiness, or safety of the command, or to the national security of the United States   </a:t>
            </a:r>
          </a:p>
          <a:p>
            <a:pPr marL="0" lvl="1"/>
            <a:endParaRPr lang="en-US" sz="1000" dirty="0"/>
          </a:p>
          <a:p>
            <a:pPr marL="0" lvl="1"/>
            <a:r>
              <a:rPr lang="en-US" sz="1000" dirty="0"/>
              <a:t>When considering if requirements have been met, person ordering confinement should consider factors in old RCM 305(h)(2)(B) discussion</a:t>
            </a:r>
          </a:p>
          <a:p>
            <a:pPr marL="178254" lvl="1" indent="-178254">
              <a:buFont typeface="Arial" panose="020B0604020202020204" pitchFamily="34" charset="0"/>
              <a:buChar char="•"/>
            </a:pPr>
            <a:r>
              <a:rPr lang="en-US" sz="1000" dirty="0"/>
              <a:t>QUESTION:  What do you think are some of the factors the commander should consider before ordering PTC?  Open discussion of old RCM 305(h)(2)(B) and see what it includes…</a:t>
            </a:r>
          </a:p>
          <a:p>
            <a:pPr marL="178254" lvl="1" indent="-178254">
              <a:buFont typeface="Arial" panose="020B0604020202020204" pitchFamily="34" charset="0"/>
              <a:buChar char="•"/>
            </a:pPr>
            <a:r>
              <a:rPr lang="en-US" sz="1000" dirty="0"/>
              <a:t>Nature and circumstances of the offense</a:t>
            </a:r>
          </a:p>
          <a:p>
            <a:pPr marL="178254" lvl="1" indent="-178254">
              <a:buFont typeface="Arial" panose="020B0604020202020204" pitchFamily="34" charset="0"/>
              <a:buChar char="•"/>
            </a:pPr>
            <a:r>
              <a:rPr lang="en-US" sz="1000" dirty="0"/>
              <a:t>Weight of evidence against Accused</a:t>
            </a:r>
          </a:p>
          <a:p>
            <a:pPr marL="178254" lvl="1" indent="-178254">
              <a:buFont typeface="Arial" panose="020B0604020202020204" pitchFamily="34" charset="0"/>
              <a:buChar char="•"/>
            </a:pPr>
            <a:r>
              <a:rPr lang="en-US" sz="1000" dirty="0"/>
              <a:t>Accused’s ties to the duty station (family, off-duty employment, financial resources, etc.)</a:t>
            </a:r>
          </a:p>
          <a:p>
            <a:pPr marL="178254" lvl="1" indent="-178254">
              <a:buFont typeface="Arial" panose="020B0604020202020204" pitchFamily="34" charset="0"/>
              <a:buChar char="•"/>
            </a:pPr>
            <a:r>
              <a:rPr lang="en-US" sz="1000" dirty="0"/>
              <a:t>Character and mental condition</a:t>
            </a:r>
          </a:p>
          <a:p>
            <a:pPr marL="178254" lvl="1" indent="-178254">
              <a:buFont typeface="Arial" panose="020B0604020202020204" pitchFamily="34" charset="0"/>
              <a:buChar char="•"/>
            </a:pPr>
            <a:r>
              <a:rPr lang="en-US" sz="1000" dirty="0"/>
              <a:t>Service record (including previous misconduct)</a:t>
            </a:r>
          </a:p>
          <a:p>
            <a:pPr marL="178254" lvl="1" indent="-178254">
              <a:buFont typeface="Arial" panose="020B0604020202020204" pitchFamily="34" charset="0"/>
              <a:buChar char="•"/>
            </a:pPr>
            <a:r>
              <a:rPr lang="en-US" sz="1000" dirty="0"/>
              <a:t>Record of appearance/flight from other proceedings</a:t>
            </a:r>
          </a:p>
          <a:p>
            <a:pPr marL="178254" lvl="1" indent="-178254">
              <a:buFont typeface="Arial" panose="020B0604020202020204" pitchFamily="34" charset="0"/>
              <a:buChar char="•"/>
            </a:pPr>
            <a:r>
              <a:rPr lang="en-US" sz="1000" dirty="0"/>
              <a:t>Likelihood Accused can/will commit further serious misconduct</a:t>
            </a:r>
          </a:p>
          <a:p>
            <a:pPr marL="0" lvl="1"/>
            <a:endParaRPr lang="en-US" sz="1000" dirty="0"/>
          </a:p>
          <a:p>
            <a:pPr marL="0" lvl="1"/>
            <a:r>
              <a:rPr lang="en-US" sz="1000" dirty="0"/>
              <a:t>Persons who can order release from PTC:  any commander (immediate, higher, commander of installation on which confinement facility is located), any person conducting a 48-hr or 72-hr review, MM, MJ</a:t>
            </a:r>
          </a:p>
        </p:txBody>
      </p:sp>
    </p:spTree>
    <p:extLst>
      <p:ext uri="{BB962C8B-B14F-4D97-AF65-F5344CB8AC3E}">
        <p14:creationId xmlns:p14="http://schemas.microsoft.com/office/powerpoint/2010/main" val="91628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z="1000" dirty="0"/>
          </a:p>
        </p:txBody>
      </p:sp>
    </p:spTree>
    <p:extLst>
      <p:ext uri="{BB962C8B-B14F-4D97-AF65-F5344CB8AC3E}">
        <p14:creationId xmlns:p14="http://schemas.microsoft.com/office/powerpoint/2010/main" val="2403863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a:bodyPr>
          <a:lstStyle/>
          <a:p>
            <a:pPr marL="0" lvl="1"/>
            <a:r>
              <a:rPr lang="en-US" sz="1000" dirty="0"/>
              <a:t>Note that your installation’s local 27-10 supplement may have more stringent requirements, like a SJA consent requirement</a:t>
            </a:r>
          </a:p>
          <a:p>
            <a:pPr marL="178254" lvl="1" indent="-178254">
              <a:buFont typeface="Arial" panose="020B0604020202020204" pitchFamily="34" charset="0"/>
              <a:buChar char="•"/>
            </a:pPr>
            <a:r>
              <a:rPr lang="en-US" sz="1000" dirty="0"/>
              <a:t>Example is the 82d ABN DIV 27-10 supplement shown, which requires concurrence of the SJA before someone is put in PTC</a:t>
            </a:r>
          </a:p>
          <a:p>
            <a:pPr marL="178254" lvl="1" indent="-178254">
              <a:buFont typeface="Arial" panose="020B0604020202020204" pitchFamily="34" charset="0"/>
              <a:buChar char="•"/>
            </a:pPr>
            <a:r>
              <a:rPr lang="en-US" sz="1000" dirty="0"/>
              <a:t>Added updates to the rule to reflect OSTC notification</a:t>
            </a:r>
          </a:p>
          <a:p>
            <a:pPr marL="0" lvl="1"/>
            <a:endParaRPr lang="en-US" sz="1000" dirty="0"/>
          </a:p>
        </p:txBody>
      </p:sp>
    </p:spTree>
    <p:extLst>
      <p:ext uri="{BB962C8B-B14F-4D97-AF65-F5344CB8AC3E}">
        <p14:creationId xmlns:p14="http://schemas.microsoft.com/office/powerpoint/2010/main" val="426773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E6A125-D934-47FE-8E76-C3104F98A1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04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a:bodyPr>
          <a:lstStyle/>
          <a:p>
            <a:pPr marL="0" lvl="1"/>
            <a:r>
              <a:rPr lang="en-US" sz="1000" dirty="0"/>
              <a:t>Local resources to check:  go to PMO when you first become a TC and get their brief on what they need from the unit to intake someone into PTC</a:t>
            </a:r>
          </a:p>
          <a:p>
            <a:pPr marL="178254" lvl="1" indent="-178254">
              <a:buFont typeface="Arial" panose="020B0604020202020204" pitchFamily="34" charset="0"/>
              <a:buChar char="•"/>
            </a:pPr>
            <a:r>
              <a:rPr lang="en-US" sz="1000" dirty="0"/>
              <a:t>They’ll probably need things like packing lists, guard rosters, etc., signed by the CO CDR</a:t>
            </a:r>
          </a:p>
          <a:p>
            <a:pPr marL="0" lvl="1"/>
            <a:endParaRPr lang="en-US" sz="1000" dirty="0"/>
          </a:p>
        </p:txBody>
      </p:sp>
    </p:spTree>
    <p:extLst>
      <p:ext uri="{BB962C8B-B14F-4D97-AF65-F5344CB8AC3E}">
        <p14:creationId xmlns:p14="http://schemas.microsoft.com/office/powerpoint/2010/main" val="1073116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11BB76-4162-44EB-B287-C0C468B1C28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lvl="1"/>
            <a:r>
              <a:rPr lang="en-US" sz="1000" dirty="0"/>
              <a:t>Although your installation may have a qualified detention facility for PTC, you may be like the folks at FBNC, who have to send confines to Camp Lejeune</a:t>
            </a:r>
          </a:p>
          <a:p>
            <a:pPr marL="178254" lvl="1" indent="-178254">
              <a:buFont typeface="Arial" panose="020B0604020202020204" pitchFamily="34" charset="0"/>
              <a:buChar char="•"/>
            </a:pPr>
            <a:r>
              <a:rPr lang="en-US" sz="1000" dirty="0"/>
              <a:t>How it plays out:  unit brings SM to Fort Bragg d-cell at PMO with proper paperwork</a:t>
            </a:r>
          </a:p>
          <a:p>
            <a:pPr marL="178254" lvl="1" indent="-178254">
              <a:buFont typeface="Arial" panose="020B0604020202020204" pitchFamily="34" charset="0"/>
              <a:buChar char="•"/>
            </a:pPr>
            <a:r>
              <a:rPr lang="en-US" sz="1000" dirty="0"/>
              <a:t>D-cell takes Accused</a:t>
            </a:r>
          </a:p>
          <a:p>
            <a:pPr marL="178254" lvl="1" indent="-178254">
              <a:buFont typeface="Arial" panose="020B0604020202020204" pitchFamily="34" charset="0"/>
              <a:buChar char="•"/>
            </a:pPr>
            <a:r>
              <a:rPr lang="en-US" sz="1000" dirty="0"/>
              <a:t>Unit has to leave guard force there to watch the guy in the cell (even though he is in a cell at PMO)</a:t>
            </a:r>
          </a:p>
          <a:p>
            <a:pPr marL="178254" lvl="1" indent="-178254">
              <a:buFont typeface="Arial" panose="020B0604020202020204" pitchFamily="34" charset="0"/>
              <a:buChar char="•"/>
            </a:pPr>
            <a:r>
              <a:rPr lang="en-US" sz="1000" dirty="0"/>
              <a:t>Typically can only stay at d-cell for 3 days max</a:t>
            </a:r>
          </a:p>
          <a:p>
            <a:pPr marL="178254" lvl="1" indent="-178254">
              <a:buFont typeface="Arial" panose="020B0604020202020204" pitchFamily="34" charset="0"/>
              <a:buChar char="•"/>
            </a:pPr>
            <a:r>
              <a:rPr lang="en-US" sz="1000" dirty="0"/>
              <a:t>After that, unit has to take Accused to Camp Lejeune (128 miles, 2h 17m with no traffic)</a:t>
            </a:r>
          </a:p>
          <a:p>
            <a:pPr marL="178254" lvl="1" indent="-178254">
              <a:buFont typeface="Arial" panose="020B0604020202020204" pitchFamily="34" charset="0"/>
              <a:buChar char="•"/>
            </a:pPr>
            <a:r>
              <a:rPr lang="en-US" sz="1000" dirty="0"/>
              <a:t>Unit has to pick up, drop off Accused for every visit, meeting with counsel, sanity boards, medical appointments, etc.</a:t>
            </a:r>
          </a:p>
          <a:p>
            <a:pPr marL="178254" lvl="1" indent="-178254">
              <a:buFont typeface="Arial" panose="020B0604020202020204" pitchFamily="34" charset="0"/>
              <a:buChar char="•"/>
            </a:pPr>
            <a:r>
              <a:rPr lang="en-US" sz="1000" dirty="0"/>
              <a:t>This is usually the first point at which the command say, “wait, I have to do what?”</a:t>
            </a:r>
          </a:p>
        </p:txBody>
      </p:sp>
    </p:spTree>
    <p:extLst>
      <p:ext uri="{BB962C8B-B14F-4D97-AF65-F5344CB8AC3E}">
        <p14:creationId xmlns:p14="http://schemas.microsoft.com/office/powerpoint/2010/main" val="3445728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
            <a:ext cx="10363200" cy="1470025"/>
          </a:xfrm>
          <a:effectLst>
            <a:outerShdw blurRad="50800" dist="38100" dir="2700000" algn="tl" rotWithShape="0">
              <a:prstClr val="black">
                <a:alpha val="40000"/>
              </a:prstClr>
            </a:outerShdw>
          </a:effectLst>
        </p:spPr>
        <p:txBody>
          <a:bodyPr/>
          <a:lstStyle>
            <a:lvl1pPr>
              <a:defRPr u="sng">
                <a:solidFill>
                  <a:srgbClr val="FFFF00"/>
                </a:solidFill>
              </a:defRPr>
            </a:lvl1pPr>
          </a:lstStyle>
          <a:p>
            <a:r>
              <a:rPr lang="en-US" dirty="0"/>
              <a:t>Click to edit Master title style</a:t>
            </a:r>
          </a:p>
        </p:txBody>
      </p:sp>
      <p:sp>
        <p:nvSpPr>
          <p:cNvPr id="3" name="Subtitle 2"/>
          <p:cNvSpPr>
            <a:spLocks noGrp="1"/>
          </p:cNvSpPr>
          <p:nvPr>
            <p:ph type="subTitle" idx="1"/>
          </p:nvPr>
        </p:nvSpPr>
        <p:spPr>
          <a:xfrm>
            <a:off x="1828800" y="5791200"/>
            <a:ext cx="8534400" cy="609600"/>
          </a:xfrm>
          <a:effectLst>
            <a:outerShdw blurRad="50800" dist="38100" dir="2700000" algn="tl" rotWithShape="0">
              <a:prstClr val="black">
                <a:alpha val="40000"/>
              </a:prstClr>
            </a:outerShdw>
          </a:effectLst>
        </p:spPr>
        <p:txBody>
          <a:bodyPr>
            <a:normAutofit/>
          </a:bodyPr>
          <a:lstStyle>
            <a:lvl1pPr marL="0" indent="0" algn="ctr">
              <a:buNone/>
              <a:defRPr sz="2800" b="1">
                <a:solidFill>
                  <a:srgbClr val="FFFF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6" name="Rectangle 25"/>
          <p:cNvSpPr/>
          <p:nvPr userDrawn="1"/>
        </p:nvSpPr>
        <p:spPr>
          <a:xfrm>
            <a:off x="1" y="6591300"/>
            <a:ext cx="12192000" cy="266700"/>
          </a:xfrm>
          <a:prstGeom prst="rect">
            <a:avLst/>
          </a:prstGeom>
          <a:gradFill flip="none" rotWithShape="1">
            <a:gsLst>
              <a:gs pos="0">
                <a:schemeClr val="tx1"/>
              </a:gs>
              <a:gs pos="100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Slide Number Placeholder 14"/>
          <p:cNvSpPr>
            <a:spLocks noGrp="1"/>
          </p:cNvSpPr>
          <p:nvPr>
            <p:ph type="sldNum" sz="quarter" idx="4"/>
          </p:nvPr>
        </p:nvSpPr>
        <p:spPr>
          <a:xfrm>
            <a:off x="9347200" y="6553200"/>
            <a:ext cx="2844800" cy="304800"/>
          </a:xfrm>
          <a:prstGeom prst="rect">
            <a:avLst/>
          </a:prstGeom>
        </p:spPr>
        <p:txBody>
          <a:bodyPr/>
          <a:lstStyle>
            <a:lvl1pPr>
              <a:defRPr sz="1600" b="1">
                <a:solidFill>
                  <a:schemeClr val="tx1"/>
                </a:solidFill>
              </a:defRPr>
            </a:lvl1pPr>
          </a:lstStyle>
          <a:p>
            <a:pPr algn="r"/>
            <a:fld id="{6E1A77EF-BF8E-4C45-9CDC-24DDCA95018F}" type="slidenum">
              <a:rPr lang="en-US" smtClean="0"/>
              <a:pPr algn="r"/>
              <a:t>‹#›</a:t>
            </a:fld>
            <a:endParaRPr lang="en-US" dirty="0"/>
          </a:p>
        </p:txBody>
      </p:sp>
      <p:sp>
        <p:nvSpPr>
          <p:cNvPr id="2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5890" y="914400"/>
            <a:ext cx="5020219" cy="5020219"/>
          </a:xfrm>
          <a:prstGeom prst="rect">
            <a:avLst/>
          </a:prstGeom>
        </p:spPr>
      </p:pic>
    </p:spTree>
    <p:extLst>
      <p:ext uri="{BB962C8B-B14F-4D97-AF65-F5344CB8AC3E}">
        <p14:creationId xmlns:p14="http://schemas.microsoft.com/office/powerpoint/2010/main" val="496672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dirty="0"/>
              <a:t>Military Justice</a:t>
            </a:r>
          </a:p>
        </p:txBody>
      </p:sp>
    </p:spTree>
    <p:extLst>
      <p:ext uri="{BB962C8B-B14F-4D97-AF65-F5344CB8AC3E}">
        <p14:creationId xmlns:p14="http://schemas.microsoft.com/office/powerpoint/2010/main" val="48165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88000" y="0"/>
            <a:ext cx="6604000" cy="685800"/>
          </a:xfrm>
          <a:prstGeom prst="rect">
            <a:avLst/>
          </a:prstGeom>
        </p:spPr>
        <p:txBody>
          <a:bodyPr/>
          <a:lstStyle>
            <a:lvl1pPr algn="ctr">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43868730"/>
      </p:ext>
    </p:extLst>
  </p:cSld>
  <p:clrMapOvr>
    <a:masterClrMapping/>
  </p:clrMapOvr>
  <p:transition advTm="10000"/>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19219"/>
            <a:ext cx="10363200" cy="492443"/>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2" descr="TJAGLCS Crest">
            <a:extLst>
              <a:ext uri="{FF2B5EF4-FFF2-40B4-BE49-F238E27FC236}">
                <a16:creationId xmlns:a16="http://schemas.microsoft.com/office/drawing/2014/main" id="{23CE0313-DDAE-D28B-7253-03369CAC326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1"/>
            <a:ext cx="1207401" cy="90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3765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11521017" y="6583363"/>
            <a:ext cx="609600" cy="228600"/>
          </a:xfrm>
          <a:prstGeom prst="rect">
            <a:avLst/>
          </a:prstGeom>
          <a:noFill/>
        </p:spPr>
        <p:txBody>
          <a:bodyPr wrap="none"/>
          <a:lstStyle/>
          <a:p>
            <a:pPr algn="r" eaLnBrk="0" hangingPunct="0">
              <a:defRPr/>
            </a:pPr>
            <a:fld id="{47079EB4-A7E7-4DE0-A993-05FD37F7AF35}" type="slidenum">
              <a:rPr lang="en-US" sz="900">
                <a:latin typeface="Arial" pitchFamily="34" charset="0"/>
                <a:cs typeface="Arial" pitchFamily="34" charset="0"/>
              </a:rPr>
              <a:pPr algn="r" eaLnBrk="0" hangingPunct="0">
                <a:defRPr/>
              </a:pPr>
              <a:t>‹#›</a:t>
            </a:fld>
            <a:endParaRPr lang="en-US" sz="900" dirty="0">
              <a:latin typeface="Arial" pitchFamily="34" charset="0"/>
              <a:cs typeface="Arial" pitchFamily="34" charset="0"/>
            </a:endParaRPr>
          </a:p>
        </p:txBody>
      </p:sp>
      <p:sp>
        <p:nvSpPr>
          <p:cNvPr id="3" name="Content Placeholder 2"/>
          <p:cNvSpPr>
            <a:spLocks noGrp="1"/>
          </p:cNvSpPr>
          <p:nvPr>
            <p:ph idx="1"/>
          </p:nvPr>
        </p:nvSpPr>
        <p:spPr>
          <a:xfrm>
            <a:off x="609600" y="1600202"/>
            <a:ext cx="10972800" cy="4525963"/>
          </a:xfrm>
          <a:prstGeom prst="rect">
            <a:avLst/>
          </a:prstGeom>
        </p:spPr>
        <p:txBody>
          <a:bodyPr/>
          <a:lstStyle>
            <a:lvl1pPr>
              <a:buFont typeface="Arial" pitchFamily="34" charset="0"/>
              <a:buChar char="•"/>
              <a:defRPr sz="2400">
                <a:solidFill>
                  <a:schemeClr val="tx1"/>
                </a:solidFill>
                <a:latin typeface="Arial" pitchFamily="34" charset="0"/>
                <a:cs typeface="Arial" pitchFamily="34" charset="0"/>
              </a:defRPr>
            </a:lvl1pPr>
            <a:lvl2pPr>
              <a:buClrTx/>
              <a:buFont typeface="Arial" pitchFamily="34" charset="0"/>
              <a:buChar char="−"/>
              <a:defRPr sz="1800">
                <a:solidFill>
                  <a:schemeClr val="tx1"/>
                </a:solidFill>
                <a:latin typeface="Arial" pitchFamily="34" charset="0"/>
                <a:cs typeface="Arial" pitchFamily="34" charset="0"/>
              </a:defRPr>
            </a:lvl2pPr>
            <a:lvl3pPr>
              <a:buClrTx/>
              <a:buFont typeface="Arial" pitchFamily="34" charset="0"/>
              <a:buChar char="−"/>
              <a:defRPr sz="1800">
                <a:solidFill>
                  <a:schemeClr val="tx1"/>
                </a:solidFill>
                <a:latin typeface="Arial" pitchFamily="34" charset="0"/>
                <a:cs typeface="Arial" pitchFamily="34" charset="0"/>
              </a:defRPr>
            </a:lvl3pPr>
            <a:lvl4pPr>
              <a:buClrTx/>
              <a:buFont typeface="Arial" pitchFamily="34" charset="0"/>
              <a:buChar char="−"/>
              <a:defRPr sz="1800">
                <a:solidFill>
                  <a:schemeClr val="tx1"/>
                </a:solidFill>
                <a:latin typeface="Arial" pitchFamily="34" charset="0"/>
                <a:cs typeface="Arial" pitchFamily="34" charset="0"/>
              </a:defRPr>
            </a:lvl4pPr>
            <a:lvl5pPr>
              <a:buClrTx/>
              <a:buFont typeface="Arial" pitchFamily="34" charset="0"/>
              <a:buChar char="−"/>
              <a:defRPr sz="1800">
                <a:solidFill>
                  <a:schemeClr val="tx1"/>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13352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6127"/>
            <a:ext cx="10972800" cy="492443"/>
          </a:xfrm>
        </p:spPr>
        <p:txBody>
          <a:bodyPr/>
          <a:lstStyle/>
          <a:p>
            <a:r>
              <a:rPr lang="en-US"/>
              <a:t>Click to edit Master title style</a:t>
            </a:r>
          </a:p>
        </p:txBody>
      </p:sp>
      <p:sp>
        <p:nvSpPr>
          <p:cNvPr id="3" name="Content Placeholder 2"/>
          <p:cNvSpPr>
            <a:spLocks noGrp="1"/>
          </p:cNvSpPr>
          <p:nvPr>
            <p:ph idx="1"/>
          </p:nvPr>
        </p:nvSpPr>
        <p:spPr>
          <a:xfrm>
            <a:off x="609600" y="1143003"/>
            <a:ext cx="10972800" cy="4983163"/>
          </a:xfrm>
          <a:effectLst>
            <a:outerShdw blurRad="50800" dist="38100" dir="2700000" algn="tl" rotWithShape="0">
              <a:prstClr val="black">
                <a:alpha val="40000"/>
              </a:prstClr>
            </a:outerShdw>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1"/>
          </p:nvPr>
        </p:nvSpPr>
        <p:spPr>
          <a:xfrm>
            <a:off x="9347200" y="6553200"/>
            <a:ext cx="2844800" cy="304800"/>
          </a:xfrm>
          <a:prstGeom prst="rect">
            <a:avLst/>
          </a:prstGeom>
        </p:spPr>
        <p:txBody>
          <a:bodyPr/>
          <a:lstStyle>
            <a:lvl1pPr algn="r">
              <a:defRPr sz="1200" b="1">
                <a:solidFill>
                  <a:schemeClr val="tx1"/>
                </a:solidFill>
              </a:defRPr>
            </a:lvl1pPr>
          </a:lstStyle>
          <a:p>
            <a:fld id="{6E1A77EF-BF8E-4C45-9CDC-24DDCA95018F}" type="slidenum">
              <a:rPr lang="en-US" smtClean="0"/>
              <a:pPr/>
              <a:t>‹#›</a:t>
            </a:fld>
            <a:endParaRPr lang="en-US" dirty="0"/>
          </a:p>
        </p:txBody>
      </p: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49319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347200" y="6553200"/>
            <a:ext cx="2844800" cy="304800"/>
          </a:xfrm>
          <a:prstGeom prst="rect">
            <a:avLst/>
          </a:prstGeom>
        </p:spPr>
        <p:txBody>
          <a:bodyPr/>
          <a:lstStyle>
            <a:lvl1pPr algn="r">
              <a:defRPr/>
            </a:lvl1pPr>
          </a:lstStyle>
          <a:p>
            <a:fld id="{6E1A77EF-BF8E-4C45-9CDC-24DDCA95018F}" type="slidenum">
              <a:rPr lang="en-US" smtClean="0"/>
              <a:pPr/>
              <a:t>‹#›</a:t>
            </a:fld>
            <a:endParaRPr lang="en-US"/>
          </a:p>
        </p:txBody>
      </p:sp>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200" b="1">
                <a:solidFill>
                  <a:schemeClr val="tx1"/>
                </a:solidFill>
              </a:defRPr>
            </a:lvl1pPr>
          </a:lstStyle>
          <a:p>
            <a:pPr algn="ctr"/>
            <a:r>
              <a:rPr lang="en-US" sz="12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396646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939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859" y="2747965"/>
            <a:ext cx="10310283" cy="833436"/>
          </a:xfrm>
        </p:spPr>
        <p:txBody>
          <a:bodyPr anchor="t">
            <a:noAutofit/>
          </a:bodyPr>
          <a:lstStyle>
            <a:lvl1pPr algn="l">
              <a:defRPr sz="4400" b="1" cap="all">
                <a:effectLst/>
              </a:defRPr>
            </a:lvl1pPr>
          </a:lstStyle>
          <a:p>
            <a:r>
              <a:rPr lang="en-US" dirty="0"/>
              <a:t>Click to edit Master title style</a:t>
            </a:r>
          </a:p>
        </p:txBody>
      </p:sp>
      <p:sp>
        <p:nvSpPr>
          <p:cNvPr id="3" name="Text Placeholder 2"/>
          <p:cNvSpPr>
            <a:spLocks noGrp="1"/>
          </p:cNvSpPr>
          <p:nvPr>
            <p:ph type="body" idx="1"/>
          </p:nvPr>
        </p:nvSpPr>
        <p:spPr>
          <a:xfrm>
            <a:off x="931334" y="3600451"/>
            <a:ext cx="10310283" cy="599509"/>
          </a:xfrm>
        </p:spPr>
        <p:txBody>
          <a:bodyPr anchor="b">
            <a:normAutofit/>
          </a:bodyPr>
          <a:lstStyle>
            <a:lvl1pPr marL="0" indent="0">
              <a:buNone/>
              <a:defRPr sz="3200">
                <a:solidFill>
                  <a:schemeClr val="tx1"/>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5" name="Straight Connector 14"/>
          <p:cNvCxnSpPr/>
          <p:nvPr userDrawn="1"/>
        </p:nvCxnSpPr>
        <p:spPr>
          <a:xfrm>
            <a:off x="1086260" y="3505200"/>
            <a:ext cx="9997440" cy="0"/>
          </a:xfrm>
          <a:prstGeom prst="line">
            <a:avLst/>
          </a:prstGeom>
          <a:ln w="31750" cmpd="sng">
            <a:gradFill flip="none" rotWithShape="1">
              <a:gsLst>
                <a:gs pos="0">
                  <a:srgbClr val="002060"/>
                </a:gs>
                <a:gs pos="50000">
                  <a:srgbClr val="FFFF00">
                    <a:alpha val="50000"/>
                  </a:srgbClr>
                </a:gs>
                <a:gs pos="100000">
                  <a:srgbClr val="FFFF00"/>
                </a:gs>
              </a:gsLst>
              <a:lin ang="10800000" scaled="1"/>
              <a:tileRect/>
            </a:gra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260895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745"/>
            <a:ext cx="10972800" cy="807204"/>
          </a:xfrm>
        </p:spPr>
        <p:txBody>
          <a:bodyPr/>
          <a:lstStyle/>
          <a:p>
            <a:r>
              <a:rPr lang="en-US"/>
              <a:t>Click to edit Master title style</a:t>
            </a:r>
          </a:p>
        </p:txBody>
      </p:sp>
      <p:sp>
        <p:nvSpPr>
          <p:cNvPr id="3" name="Content Placeholder 2"/>
          <p:cNvSpPr>
            <a:spLocks noGrp="1"/>
          </p:cNvSpPr>
          <p:nvPr>
            <p:ph idx="1"/>
          </p:nvPr>
        </p:nvSpPr>
        <p:spPr>
          <a:xfrm>
            <a:off x="609600" y="1143001"/>
            <a:ext cx="10972800" cy="4983163"/>
          </a:xfrm>
          <a:effectLst/>
        </p:spPr>
        <p:txBody>
          <a:bodyPr/>
          <a:lstStyle>
            <a:lvl1pPr>
              <a:buClr>
                <a:srgbClr val="FFFF00"/>
              </a:buClr>
              <a:defRPr/>
            </a:lvl1pPr>
            <a:lvl2pPr>
              <a:buClr>
                <a:srgbClr val="FFFF00"/>
              </a:buClr>
              <a:defRPr/>
            </a:lvl2pPr>
            <a:lvl3pPr>
              <a:buClr>
                <a:srgbClr val="FFFF00"/>
              </a:buClr>
              <a:defRPr/>
            </a:lvl3pPr>
            <a:lvl4pPr>
              <a:buClr>
                <a:srgbClr val="FFFF00"/>
              </a:buClr>
              <a:defRPr/>
            </a:lvl4pPr>
            <a:lvl5pPr>
              <a:buClr>
                <a:srgbClr val="FFFF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591300"/>
            <a:ext cx="12192000" cy="266700"/>
          </a:xfrm>
          <a:prstGeom prst="rect">
            <a:avLst/>
          </a:prstGeom>
          <a:gradFill flip="none" rotWithShape="1">
            <a:gsLst>
              <a:gs pos="0">
                <a:schemeClr val="tx1"/>
              </a:gs>
              <a:gs pos="29000">
                <a:schemeClr val="tx2">
                  <a:lumMod val="75000"/>
                </a:schemeClr>
              </a:gs>
              <a:gs pos="66000">
                <a:schemeClr val="accent6"/>
              </a:gs>
              <a:gs pos="100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304128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gradFill flip="none" rotWithShape="1">
          <a:gsLst>
            <a:gs pos="100000">
              <a:schemeClr val="bg1"/>
            </a:gs>
            <a:gs pos="100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583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a:t>Click to edit Master title style</a:t>
            </a:r>
          </a:p>
        </p:txBody>
      </p:sp>
      <p:sp>
        <p:nvSpPr>
          <p:cNvPr id="3" name="Content Placeholder 2"/>
          <p:cNvSpPr>
            <a:spLocks noGrp="1"/>
          </p:cNvSpPr>
          <p:nvPr>
            <p:ph sz="half" idx="1"/>
          </p:nvPr>
        </p:nvSpPr>
        <p:spPr>
          <a:xfrm>
            <a:off x="609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0"/>
            <a:ext cx="5384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264594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9144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00201"/>
            <a:ext cx="5386917"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144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00201"/>
            <a:ext cx="5389033"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a:off x="3535680" y="3513465"/>
            <a:ext cx="512064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Footer Placeholder 15"/>
          <p:cNvSpPr>
            <a:spLocks noGrp="1"/>
          </p:cNvSpPr>
          <p:nvPr>
            <p:ph type="ftr" sz="quarter" idx="1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141811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lstStyle/>
          <a:p>
            <a:r>
              <a:rPr lang="en-US" dirty="0"/>
              <a:t>Click to edit Master title style</a:t>
            </a:r>
          </a:p>
        </p:txBody>
      </p:sp>
      <p:sp>
        <p:nvSpPr>
          <p:cNvPr id="4" name="Footer Placeholder 3"/>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a:solidFill>
                  <a:schemeClr val="tx1"/>
                </a:solidFill>
                <a:effectLst>
                  <a:outerShdw blurRad="50800" dist="38100" dir="2700000" algn="tl" rotWithShape="0">
                    <a:prstClr val="black">
                      <a:alpha val="40000"/>
                    </a:prstClr>
                  </a:outerShdw>
                </a:effectLst>
              </a:rPr>
              <a:t>Criminal Law Department</a:t>
            </a:r>
          </a:p>
        </p:txBody>
      </p:sp>
      <p:cxnSp>
        <p:nvCxnSpPr>
          <p:cNvPr id="6" name="Straight Connector 5"/>
          <p:cNvCxnSpPr/>
          <p:nvPr userDrawn="1"/>
        </p:nvCxnSpPr>
        <p:spPr>
          <a:xfrm>
            <a:off x="1828800" y="821412"/>
            <a:ext cx="8534400" cy="0"/>
          </a:xfrm>
          <a:prstGeom prst="line">
            <a:avLst/>
          </a:prstGeom>
          <a:ln w="31750" cmpd="sng">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67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15"/>
          <p:cNvSpPr>
            <a:spLocks noGrp="1"/>
          </p:cNvSpPr>
          <p:nvPr>
            <p:ph type="ftr" sz="quarter" idx="3"/>
          </p:nvPr>
        </p:nvSpPr>
        <p:spPr>
          <a:xfrm>
            <a:off x="4165600" y="65532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2982477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effectLs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165600" y="6553200"/>
            <a:ext cx="3860800" cy="304800"/>
          </a:xfrm>
          <a:prstGeom prst="rect">
            <a:avLst/>
          </a:prstGeom>
        </p:spPr>
        <p:txBody>
          <a:bodyPr/>
          <a:lstStyle>
            <a:lvl1pPr algn="ctr">
              <a:defRPr/>
            </a:lvl1pPr>
          </a:lstStyle>
          <a:p>
            <a:r>
              <a:rPr lang="en-US" sz="1600" b="1" dirty="0">
                <a:solidFill>
                  <a:schemeClr val="tx1"/>
                </a:solidFill>
                <a:effectLst>
                  <a:outerShdw blurRad="50800" dist="38100" dir="2700000" algn="tl" rotWithShape="0">
                    <a:prstClr val="black">
                      <a:alpha val="40000"/>
                    </a:prstClr>
                  </a:outerShdw>
                </a:effectLst>
              </a:rPr>
              <a:t>Criminal Law Department</a:t>
            </a:r>
          </a:p>
        </p:txBody>
      </p:sp>
    </p:spTree>
    <p:extLst>
      <p:ext uri="{BB962C8B-B14F-4D97-AF65-F5344CB8AC3E}">
        <p14:creationId xmlns:p14="http://schemas.microsoft.com/office/powerpoint/2010/main" val="2743115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tint val="80000"/>
                <a:satMod val="300000"/>
              </a:schemeClr>
            </a:gs>
            <a:gs pos="85000">
              <a:schemeClr val="bg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1" y="6591300"/>
            <a:ext cx="12192000" cy="266700"/>
          </a:xfrm>
          <a:prstGeom prst="rect">
            <a:avLst/>
          </a:prstGeom>
          <a:gradFill flip="none" rotWithShape="1">
            <a:gsLst>
              <a:gs pos="3540">
                <a:schemeClr val="tx1"/>
              </a:gs>
              <a:gs pos="87000">
                <a:schemeClr val="accent6"/>
              </a:gs>
              <a:gs pos="49000">
                <a:srgbClr val="FFC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76200"/>
            <a:ext cx="109728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914401"/>
            <a:ext cx="10972800" cy="5211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15"/>
          <p:cNvSpPr>
            <a:spLocks noGrp="1"/>
          </p:cNvSpPr>
          <p:nvPr>
            <p:ph type="ftr" sz="quarter" idx="3"/>
          </p:nvPr>
        </p:nvSpPr>
        <p:spPr>
          <a:xfrm>
            <a:off x="4165600" y="6591300"/>
            <a:ext cx="3860800" cy="304800"/>
          </a:xfrm>
          <a:prstGeom prst="rect">
            <a:avLst/>
          </a:prstGeom>
        </p:spPr>
        <p:txBody>
          <a:bodyPr/>
          <a:lstStyle>
            <a:lvl1pPr>
              <a:defRPr sz="1600" b="1">
                <a:solidFill>
                  <a:schemeClr val="tx1"/>
                </a:solidFill>
              </a:defRPr>
            </a:lvl1pPr>
          </a:lstStyle>
          <a:p>
            <a:pPr algn="ctr"/>
            <a:r>
              <a:rPr lang="en-US" sz="1600" b="1" dirty="0">
                <a:solidFill>
                  <a:schemeClr val="tx1"/>
                </a:solidFill>
                <a:effectLst>
                  <a:outerShdw blurRad="50800" dist="38100" dir="2700000" algn="tl" rotWithShape="0">
                    <a:prstClr val="black">
                      <a:alpha val="40000"/>
                    </a:prstClr>
                  </a:outerShdw>
                </a:effectLst>
              </a:rPr>
              <a:t>Criminal Law Department</a:t>
            </a:r>
          </a:p>
        </p:txBody>
      </p:sp>
      <p:pic>
        <p:nvPicPr>
          <p:cNvPr id="13" name="Picture 12"/>
          <p:cNvPicPr>
            <a:picLocks noChangeAspect="1"/>
          </p:cNvPicPr>
          <p:nvPr userDrawn="1"/>
        </p:nvPicPr>
        <p:blipFill rotWithShape="1">
          <a:blip r:embed="rId13">
            <a:extLst>
              <a:ext uri="{28A0092B-C50C-407E-A947-70E740481C1C}">
                <a14:useLocalDpi xmlns:a14="http://schemas.microsoft.com/office/drawing/2010/main" val="0"/>
              </a:ext>
            </a:extLst>
          </a:blip>
          <a:srcRect l="69406"/>
          <a:stretch/>
        </p:blipFill>
        <p:spPr>
          <a:xfrm>
            <a:off x="28576" y="9525"/>
            <a:ext cx="954676" cy="978038"/>
          </a:xfrm>
          <a:prstGeom prst="rect">
            <a:avLst/>
          </a:prstGeom>
        </p:spPr>
      </p:pic>
      <p:pic>
        <p:nvPicPr>
          <p:cNvPr id="14" name="Picture 1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208748" y="76200"/>
            <a:ext cx="954676" cy="954676"/>
          </a:xfrm>
          <a:prstGeom prst="rect">
            <a:avLst/>
          </a:prstGeom>
        </p:spPr>
      </p:pic>
    </p:spTree>
    <p:extLst>
      <p:ext uri="{BB962C8B-B14F-4D97-AF65-F5344CB8AC3E}">
        <p14:creationId xmlns:p14="http://schemas.microsoft.com/office/powerpoint/2010/main" val="34230281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Clr>
          <a:srgbClr val="FFFF00"/>
        </a:buClr>
        <a:buFont typeface="Arial" panose="020B0604020202020204" pitchFamily="34" charset="0"/>
        <a:buChar char="•"/>
        <a:defRPr sz="3200" kern="1200">
          <a:solidFill>
            <a:schemeClr val="tx1"/>
          </a:solidFill>
          <a:effectLst/>
          <a:latin typeface="+mn-lt"/>
          <a:ea typeface="+mn-ea"/>
          <a:cs typeface="+mn-cs"/>
        </a:defRPr>
      </a:lvl1pPr>
      <a:lvl2pPr marL="742950" indent="-285750" algn="l" defTabSz="914400" rtl="0" eaLnBrk="1" latinLnBrk="0" hangingPunct="1">
        <a:spcBef>
          <a:spcPct val="20000"/>
        </a:spcBef>
        <a:buClr>
          <a:srgbClr val="FFFF00"/>
        </a:buClr>
        <a:buFont typeface="Arial" panose="020B0604020202020204" pitchFamily="34" charset="0"/>
        <a:buChar char="–"/>
        <a:defRPr sz="2800" kern="1200">
          <a:solidFill>
            <a:schemeClr val="tx1"/>
          </a:solidFill>
          <a:effectLst/>
          <a:latin typeface="+mn-lt"/>
          <a:ea typeface="+mn-ea"/>
          <a:cs typeface="+mn-cs"/>
        </a:defRPr>
      </a:lvl2pPr>
      <a:lvl3pPr marL="1143000" indent="-228600" algn="l" defTabSz="914400" rtl="0" eaLnBrk="1" latinLnBrk="0" hangingPunct="1">
        <a:spcBef>
          <a:spcPct val="20000"/>
        </a:spcBef>
        <a:buClr>
          <a:srgbClr val="FFFF00"/>
        </a:buClr>
        <a:buFont typeface="Arial" panose="020B0604020202020204" pitchFamily="34" charset="0"/>
        <a:buChar char="•"/>
        <a:defRPr sz="2400" kern="1200">
          <a:solidFill>
            <a:schemeClr val="tx1"/>
          </a:solidFill>
          <a:effectLst/>
          <a:latin typeface="+mn-lt"/>
          <a:ea typeface="+mn-ea"/>
          <a:cs typeface="+mn-cs"/>
        </a:defRPr>
      </a:lvl3pPr>
      <a:lvl4pPr marL="16002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4pPr>
      <a:lvl5pPr marL="2057400" indent="-228600" algn="l" defTabSz="914400" rtl="0" eaLnBrk="1" latinLnBrk="0" hangingPunct="1">
        <a:spcBef>
          <a:spcPct val="20000"/>
        </a:spcBef>
        <a:buClr>
          <a:srgbClr val="FFFF00"/>
        </a:buClr>
        <a:buFont typeface="Arial" panose="020B0604020202020204" pitchFamily="34" charset="0"/>
        <a:buChar char="»"/>
        <a:defRPr sz="2000" kern="1200">
          <a:solidFill>
            <a:schemeClr val="tx1"/>
          </a:solidFill>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gray">
          <a:xfrm>
            <a:off x="1206500" y="228600"/>
            <a:ext cx="9779000" cy="492125"/>
          </a:xfrm>
          <a:prstGeom prst="rect">
            <a:avLst/>
          </a:prstGeom>
          <a:noFill/>
          <a:ln w="9525">
            <a:noFill/>
            <a:miter lim="800000"/>
            <a:headEnd/>
            <a:tailEnd/>
          </a:ln>
        </p:spPr>
        <p:txBody>
          <a:bodyPr vert="horz" wrap="square" lIns="91440" tIns="0" rIns="91440" bIns="0" numCol="1" anchor="ctr" anchorCtr="0" compatLnSpc="1">
            <a:prstTxWarp prst="textNoShape">
              <a:avLst/>
            </a:prstTxWarp>
            <a:spAutoFit/>
          </a:bodyPr>
          <a:lstStyle/>
          <a:p>
            <a:pPr lvl="0"/>
            <a:endParaRPr lang="en-US"/>
          </a:p>
        </p:txBody>
      </p:sp>
      <p:sp>
        <p:nvSpPr>
          <p:cNvPr id="1308677" name="Text Box 5"/>
          <p:cNvSpPr txBox="1">
            <a:spLocks noChangeArrowheads="1"/>
          </p:cNvSpPr>
          <p:nvPr/>
        </p:nvSpPr>
        <p:spPr bwMode="gray">
          <a:xfrm>
            <a:off x="775709" y="6581775"/>
            <a:ext cx="2603597" cy="261610"/>
          </a:xfrm>
          <a:prstGeom prst="rect">
            <a:avLst/>
          </a:prstGeom>
          <a:noFill/>
          <a:ln w="9525">
            <a:noFill/>
            <a:miter lim="800000"/>
            <a:headEnd/>
            <a:tailEnd/>
          </a:ln>
          <a:effectLst/>
        </p:spPr>
        <p:txBody>
          <a:bodyPr wrap="none">
            <a:spAutoFit/>
          </a:bodyPr>
          <a:lstStyle/>
          <a:p>
            <a:pPr algn="ctr">
              <a:defRPr/>
            </a:pPr>
            <a:r>
              <a:rPr lang="en-US" sz="1100" b="1" i="1" dirty="0">
                <a:latin typeface="Arial" pitchFamily="34" charset="0"/>
                <a:cs typeface="Arial" pitchFamily="34" charset="0"/>
              </a:rPr>
              <a:t>SOLDIER</a:t>
            </a:r>
            <a:r>
              <a:rPr lang="en-US" sz="1100" b="1" i="1" baseline="0" dirty="0">
                <a:latin typeface="Arial" pitchFamily="34" charset="0"/>
                <a:cs typeface="Arial" pitchFamily="34" charset="0"/>
              </a:rPr>
              <a:t> FIRST</a:t>
            </a:r>
            <a:r>
              <a:rPr lang="en-US" sz="1100" b="1" i="1" dirty="0">
                <a:latin typeface="Arial" pitchFamily="34" charset="0"/>
                <a:cs typeface="Arial" pitchFamily="34" charset="0"/>
              </a:rPr>
              <a:t>, LAWYER</a:t>
            </a:r>
            <a:r>
              <a:rPr lang="en-US" sz="1100" b="1" i="1" baseline="0" dirty="0">
                <a:latin typeface="Arial" pitchFamily="34" charset="0"/>
                <a:cs typeface="Arial" pitchFamily="34" charset="0"/>
              </a:rPr>
              <a:t> ALWAYS</a:t>
            </a:r>
            <a:endParaRPr lang="en-US" sz="1100" i="1" dirty="0">
              <a:latin typeface="Arial" pitchFamily="34" charset="0"/>
              <a:cs typeface="Arial" pitchFamily="34" charset="0"/>
            </a:endParaRPr>
          </a:p>
        </p:txBody>
      </p:sp>
      <p:cxnSp>
        <p:nvCxnSpPr>
          <p:cNvPr id="1030" name="Straight Connector 11"/>
          <p:cNvCxnSpPr>
            <a:cxnSpLocks noChangeShapeType="1"/>
          </p:cNvCxnSpPr>
          <p:nvPr userDrawn="1"/>
        </p:nvCxnSpPr>
        <p:spPr bwMode="auto">
          <a:xfrm>
            <a:off x="1219200" y="838200"/>
            <a:ext cx="9753600" cy="0"/>
          </a:xfrm>
          <a:prstGeom prst="line">
            <a:avLst/>
          </a:prstGeom>
          <a:noFill/>
          <a:ln w="25400" algn="ctr">
            <a:solidFill>
              <a:schemeClr val="tx1"/>
            </a:solidFill>
            <a:round/>
            <a:headEnd/>
            <a:tailEnd/>
          </a:ln>
        </p:spPr>
      </p:cxnSp>
      <p:cxnSp>
        <p:nvCxnSpPr>
          <p:cNvPr id="1031" name="Straight Connector 15"/>
          <p:cNvCxnSpPr>
            <a:cxnSpLocks noChangeShapeType="1"/>
          </p:cNvCxnSpPr>
          <p:nvPr userDrawn="1"/>
        </p:nvCxnSpPr>
        <p:spPr bwMode="auto">
          <a:xfrm>
            <a:off x="1219200" y="914400"/>
            <a:ext cx="9753600" cy="0"/>
          </a:xfrm>
          <a:prstGeom prst="line">
            <a:avLst/>
          </a:prstGeom>
          <a:noFill/>
          <a:ln w="25400" algn="ctr">
            <a:solidFill>
              <a:srgbClr val="FFC000"/>
            </a:solidFill>
            <a:round/>
            <a:headEnd/>
            <a:tailEnd/>
          </a:ln>
        </p:spPr>
      </p:cxnSp>
      <p:sp>
        <p:nvSpPr>
          <p:cNvPr id="17" name="TextBox 16"/>
          <p:cNvSpPr txBox="1"/>
          <p:nvPr userDrawn="1"/>
        </p:nvSpPr>
        <p:spPr>
          <a:xfrm>
            <a:off x="5435402" y="1"/>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sp>
        <p:nvSpPr>
          <p:cNvPr id="18" name="TextBox 17"/>
          <p:cNvSpPr txBox="1"/>
          <p:nvPr userDrawn="1"/>
        </p:nvSpPr>
        <p:spPr>
          <a:xfrm>
            <a:off x="5435402" y="6581776"/>
            <a:ext cx="1321196" cy="276999"/>
          </a:xfrm>
          <a:prstGeom prst="rect">
            <a:avLst/>
          </a:prstGeom>
          <a:noFill/>
        </p:spPr>
        <p:txBody>
          <a:bodyPr wrap="none">
            <a:spAutoFit/>
          </a:bodyPr>
          <a:lstStyle/>
          <a:p>
            <a:pPr algn="ctr" eaLnBrk="0" hangingPunct="0">
              <a:defRPr/>
            </a:pPr>
            <a:r>
              <a:rPr lang="en-US" sz="1200" b="1" dirty="0">
                <a:solidFill>
                  <a:srgbClr val="009900"/>
                </a:solidFill>
                <a:latin typeface="+mn-lt"/>
                <a:cs typeface="+mn-cs"/>
              </a:rPr>
              <a:t>UNCLASSIFIED</a:t>
            </a:r>
          </a:p>
        </p:txBody>
      </p:sp>
      <p:cxnSp>
        <p:nvCxnSpPr>
          <p:cNvPr id="1034" name="Straight Connector 18"/>
          <p:cNvCxnSpPr>
            <a:cxnSpLocks noChangeShapeType="1"/>
          </p:cNvCxnSpPr>
          <p:nvPr userDrawn="1"/>
        </p:nvCxnSpPr>
        <p:spPr bwMode="auto">
          <a:xfrm>
            <a:off x="1219200" y="6553200"/>
            <a:ext cx="10160000" cy="0"/>
          </a:xfrm>
          <a:prstGeom prst="line">
            <a:avLst/>
          </a:prstGeom>
          <a:noFill/>
          <a:ln w="25400" algn="ctr">
            <a:solidFill>
              <a:schemeClr val="tx1"/>
            </a:solidFill>
            <a:round/>
            <a:headEnd/>
            <a:tailEnd/>
          </a:ln>
        </p:spPr>
      </p:cxnSp>
      <p:cxnSp>
        <p:nvCxnSpPr>
          <p:cNvPr id="1035" name="Straight Connector 19"/>
          <p:cNvCxnSpPr>
            <a:cxnSpLocks noChangeShapeType="1"/>
          </p:cNvCxnSpPr>
          <p:nvPr userDrawn="1"/>
        </p:nvCxnSpPr>
        <p:spPr bwMode="auto">
          <a:xfrm>
            <a:off x="1219200" y="6477000"/>
            <a:ext cx="10160000" cy="0"/>
          </a:xfrm>
          <a:prstGeom prst="line">
            <a:avLst/>
          </a:prstGeom>
          <a:noFill/>
          <a:ln w="25400" algn="ctr">
            <a:solidFill>
              <a:srgbClr val="FFC000"/>
            </a:solidFill>
            <a:round/>
            <a:headEnd/>
            <a:tailEnd/>
          </a:ln>
        </p:spPr>
      </p:cxnSp>
      <p:sp>
        <p:nvSpPr>
          <p:cNvPr id="12" name="Footer Placeholder 11"/>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dirty="0"/>
          </a:p>
        </p:txBody>
      </p:sp>
      <p:pic>
        <p:nvPicPr>
          <p:cNvPr id="2" name="Picture 1" descr="Logo&#10;&#10;Description automatically generated">
            <a:extLst>
              <a:ext uri="{FF2B5EF4-FFF2-40B4-BE49-F238E27FC236}">
                <a16:creationId xmlns:a16="http://schemas.microsoft.com/office/drawing/2014/main" id="{DA48FBC4-42AA-8EF6-35C0-73ECB13E7FD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06079" y="58143"/>
            <a:ext cx="1016000" cy="762000"/>
          </a:xfrm>
          <a:prstGeom prst="rect">
            <a:avLst/>
          </a:prstGeom>
        </p:spPr>
      </p:pic>
      <p:pic>
        <p:nvPicPr>
          <p:cNvPr id="3" name="Picture 2" descr="TJAGLCS Crest">
            <a:extLst>
              <a:ext uri="{FF2B5EF4-FFF2-40B4-BE49-F238E27FC236}">
                <a16:creationId xmlns:a16="http://schemas.microsoft.com/office/drawing/2014/main" id="{44A9DF8F-D26D-3C64-6557-03ABC0EF83A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1736" y="43065"/>
            <a:ext cx="1142731" cy="85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58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hdr="0" ftr="0" dt="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chemeClr val="tx1"/>
          </a:solidFill>
          <a:latin typeface="Arial" charset="0"/>
        </a:defRPr>
      </a:lvl2pPr>
      <a:lvl3pPr algn="ctr" rtl="0" eaLnBrk="0" fontAlgn="base" hangingPunct="0">
        <a:spcBef>
          <a:spcPct val="0"/>
        </a:spcBef>
        <a:spcAft>
          <a:spcPct val="0"/>
        </a:spcAft>
        <a:defRPr sz="3200" b="1">
          <a:solidFill>
            <a:schemeClr val="tx1"/>
          </a:solidFill>
          <a:latin typeface="Arial" charset="0"/>
        </a:defRPr>
      </a:lvl3pPr>
      <a:lvl4pPr algn="ctr" rtl="0" eaLnBrk="0" fontAlgn="base" hangingPunct="0">
        <a:spcBef>
          <a:spcPct val="0"/>
        </a:spcBef>
        <a:spcAft>
          <a:spcPct val="0"/>
        </a:spcAft>
        <a:defRPr sz="3200" b="1">
          <a:solidFill>
            <a:schemeClr val="tx1"/>
          </a:solidFill>
          <a:latin typeface="Arial" charset="0"/>
        </a:defRPr>
      </a:lvl4pPr>
      <a:lvl5pPr algn="ctr" rtl="0" eaLnBrk="0" fontAlgn="base" hangingPunct="0">
        <a:spcBef>
          <a:spcPct val="0"/>
        </a:spcBef>
        <a:spcAft>
          <a:spcPct val="0"/>
        </a:spcAft>
        <a:defRPr sz="3200" b="1">
          <a:solidFill>
            <a:schemeClr val="tx1"/>
          </a:solidFill>
          <a:latin typeface="Arial" charset="0"/>
        </a:defRPr>
      </a:lvl5pPr>
      <a:lvl6pPr marL="457200" algn="r" rtl="0" fontAlgn="base">
        <a:spcBef>
          <a:spcPct val="0"/>
        </a:spcBef>
        <a:spcAft>
          <a:spcPct val="0"/>
        </a:spcAft>
        <a:defRPr sz="3200" b="1">
          <a:solidFill>
            <a:schemeClr val="bg1"/>
          </a:solidFill>
          <a:latin typeface="Arial" charset="0"/>
        </a:defRPr>
      </a:lvl6pPr>
      <a:lvl7pPr marL="914400" algn="r" rtl="0" fontAlgn="base">
        <a:spcBef>
          <a:spcPct val="0"/>
        </a:spcBef>
        <a:spcAft>
          <a:spcPct val="0"/>
        </a:spcAft>
        <a:defRPr sz="3200" b="1">
          <a:solidFill>
            <a:schemeClr val="bg1"/>
          </a:solidFill>
          <a:latin typeface="Arial" charset="0"/>
        </a:defRPr>
      </a:lvl7pPr>
      <a:lvl8pPr marL="1371600" algn="r" rtl="0" fontAlgn="base">
        <a:spcBef>
          <a:spcPct val="0"/>
        </a:spcBef>
        <a:spcAft>
          <a:spcPct val="0"/>
        </a:spcAft>
        <a:defRPr sz="3200" b="1">
          <a:solidFill>
            <a:schemeClr val="bg1"/>
          </a:solidFill>
          <a:latin typeface="Arial" charset="0"/>
        </a:defRPr>
      </a:lvl8pPr>
      <a:lvl9pPr marL="1828800" algn="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tx1"/>
        </a:buClr>
        <a:buSzPct val="110000"/>
        <a:buFont typeface="Wingdings" pitchFamily="2" charset="2"/>
        <a:buChar char="ü"/>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3300"/>
        </a:buClr>
        <a:buSzPct val="90000"/>
        <a:buFont typeface="Wingdings" pitchFamily="2" charset="2"/>
        <a:buChar char="è"/>
        <a:defRPr sz="2800" b="1">
          <a:solidFill>
            <a:srgbClr val="663300"/>
          </a:solidFill>
          <a:latin typeface="+mn-lt"/>
        </a:defRPr>
      </a:lvl2pPr>
      <a:lvl3pPr marL="1143000" indent="-228600" algn="l" rtl="0" eaLnBrk="0" fontAlgn="base" hangingPunct="0">
        <a:spcBef>
          <a:spcPct val="20000"/>
        </a:spcBef>
        <a:spcAft>
          <a:spcPct val="0"/>
        </a:spcAft>
        <a:buSzPct val="65000"/>
        <a:buFont typeface="Wingdings" pitchFamily="2" charset="2"/>
        <a:buChar char="u"/>
        <a:defRPr sz="2400" b="1">
          <a:solidFill>
            <a:srgbClr val="006600"/>
          </a:solidFill>
          <a:latin typeface="+mn-lt"/>
        </a:defRPr>
      </a:lvl3pPr>
      <a:lvl4pPr marL="1600200" indent="-228600" algn="l" rtl="0" eaLnBrk="0" fontAlgn="base" hangingPunct="0">
        <a:spcBef>
          <a:spcPct val="20000"/>
        </a:spcBef>
        <a:spcAft>
          <a:spcPct val="0"/>
        </a:spcAft>
        <a:buSzPct val="65000"/>
        <a:buFont typeface="Wingdings" pitchFamily="2" charset="2"/>
        <a:buChar char="u"/>
        <a:defRPr sz="2000" b="1">
          <a:solidFill>
            <a:srgbClr val="006600"/>
          </a:solidFill>
          <a:latin typeface="+mn-lt"/>
        </a:defRPr>
      </a:lvl4pPr>
      <a:lvl5pPr marL="2057400" indent="-228600" algn="l" rtl="0" eaLnBrk="0" fontAlgn="base" hangingPunct="0">
        <a:spcBef>
          <a:spcPct val="20000"/>
        </a:spcBef>
        <a:spcAft>
          <a:spcPct val="0"/>
        </a:spcAft>
        <a:buSzPct val="60000"/>
        <a:buFont typeface="Wingdings" pitchFamily="2" charset="2"/>
        <a:buChar char="£"/>
        <a:defRPr sz="2000" b="1">
          <a:solidFill>
            <a:srgbClr val="006600"/>
          </a:solidFill>
          <a:latin typeface="+mn-lt"/>
        </a:defRPr>
      </a:lvl5pPr>
      <a:lvl6pPr marL="2514600" indent="-228600" algn="l" rtl="0" fontAlgn="base">
        <a:spcBef>
          <a:spcPct val="20000"/>
        </a:spcBef>
        <a:spcAft>
          <a:spcPct val="0"/>
        </a:spcAft>
        <a:buSzPct val="60000"/>
        <a:buFont typeface="Wingdings" pitchFamily="2" charset="2"/>
        <a:buChar char="£"/>
        <a:defRPr sz="2000" b="1">
          <a:solidFill>
            <a:srgbClr val="006600"/>
          </a:solidFill>
          <a:latin typeface="+mn-lt"/>
        </a:defRPr>
      </a:lvl6pPr>
      <a:lvl7pPr marL="2971800" indent="-228600" algn="l" rtl="0" fontAlgn="base">
        <a:spcBef>
          <a:spcPct val="20000"/>
        </a:spcBef>
        <a:spcAft>
          <a:spcPct val="0"/>
        </a:spcAft>
        <a:buSzPct val="60000"/>
        <a:buFont typeface="Wingdings" pitchFamily="2" charset="2"/>
        <a:buChar char="£"/>
        <a:defRPr sz="2000" b="1">
          <a:solidFill>
            <a:srgbClr val="006600"/>
          </a:solidFill>
          <a:latin typeface="+mn-lt"/>
        </a:defRPr>
      </a:lvl7pPr>
      <a:lvl8pPr marL="3429000" indent="-228600" algn="l" rtl="0" fontAlgn="base">
        <a:spcBef>
          <a:spcPct val="20000"/>
        </a:spcBef>
        <a:spcAft>
          <a:spcPct val="0"/>
        </a:spcAft>
        <a:buSzPct val="60000"/>
        <a:buFont typeface="Wingdings" pitchFamily="2" charset="2"/>
        <a:buChar char="£"/>
        <a:defRPr sz="2000" b="1">
          <a:solidFill>
            <a:srgbClr val="006600"/>
          </a:solidFill>
          <a:latin typeface="+mn-lt"/>
        </a:defRPr>
      </a:lvl8pPr>
      <a:lvl9pPr marL="3886200" indent="-228600" algn="l" rtl="0" fontAlgn="base">
        <a:spcBef>
          <a:spcPct val="20000"/>
        </a:spcBef>
        <a:spcAft>
          <a:spcPct val="0"/>
        </a:spcAft>
        <a:buSzPct val="60000"/>
        <a:buFont typeface="Wingdings" pitchFamily="2" charset="2"/>
        <a:buChar char="£"/>
        <a:defRPr sz="2000" b="1">
          <a:solidFill>
            <a:srgbClr val="0066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TJAGLCS-training@army.mi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199" y="1450969"/>
            <a:ext cx="9144000" cy="430887"/>
          </a:xfrm>
        </p:spPr>
        <p:txBody>
          <a:bodyPr/>
          <a:lstStyle/>
          <a:p>
            <a:r>
              <a:rPr lang="en-US" sz="2800" dirty="0"/>
              <a:t>TJAGLCS Training Package</a:t>
            </a:r>
            <a:endParaRPr lang="en-US" sz="2200" dirty="0"/>
          </a:p>
        </p:txBody>
      </p:sp>
      <p:sp>
        <p:nvSpPr>
          <p:cNvPr id="3" name="Subtitle 2"/>
          <p:cNvSpPr>
            <a:spLocks noGrp="1"/>
          </p:cNvSpPr>
          <p:nvPr>
            <p:ph type="subTitle" idx="1"/>
          </p:nvPr>
        </p:nvSpPr>
        <p:spPr>
          <a:xfrm>
            <a:off x="2249261" y="4517023"/>
            <a:ext cx="7083879" cy="1752600"/>
          </a:xfrm>
        </p:spPr>
        <p:txBody>
          <a:bodyPr/>
          <a:lstStyle/>
          <a:p>
            <a:pPr>
              <a:tabLst>
                <a:tab pos="4572000" algn="l"/>
              </a:tabLst>
            </a:pPr>
            <a:r>
              <a:rPr lang="en-US" dirty="0"/>
              <a:t>Pretrial Confinement</a:t>
            </a:r>
          </a:p>
          <a:p>
            <a:pPr>
              <a:tabLst>
                <a:tab pos="4572000" algn="l"/>
              </a:tabLst>
            </a:pPr>
            <a:r>
              <a:rPr lang="en-US" sz="2200"/>
              <a:t>December 2024</a:t>
            </a:r>
            <a:endParaRPr lang="en-US" sz="2200" dirty="0"/>
          </a:p>
        </p:txBody>
      </p:sp>
      <p:sp>
        <p:nvSpPr>
          <p:cNvPr id="5" name="AutoShape 2" descr="United States Army Judge Advocate General's Corps - Wikipedia">
            <a:extLst>
              <a:ext uri="{FF2B5EF4-FFF2-40B4-BE49-F238E27FC236}">
                <a16:creationId xmlns:a16="http://schemas.microsoft.com/office/drawing/2014/main" id="{5DFA56DA-FA36-3EF7-1620-4DF81811940D}"/>
              </a:ext>
            </a:extLst>
          </p:cNvPr>
          <p:cNvSpPr>
            <a:spLocks noChangeAspect="1" noChangeArrowheads="1"/>
          </p:cNvSpPr>
          <p:nvPr/>
        </p:nvSpPr>
        <p:spPr bwMode="auto">
          <a:xfrm>
            <a:off x="4114800" y="1464677"/>
            <a:ext cx="3352800" cy="3352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7" name="Picture 6" descr="Logo&#10;&#10;Description automatically generated">
            <a:extLst>
              <a:ext uri="{FF2B5EF4-FFF2-40B4-BE49-F238E27FC236}">
                <a16:creationId xmlns:a16="http://schemas.microsoft.com/office/drawing/2014/main" id="{3C1597C2-5A93-6AB0-7A3F-68F914800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6692" y="0"/>
            <a:ext cx="1145308" cy="1145308"/>
          </a:xfrm>
          <a:prstGeom prst="rect">
            <a:avLst/>
          </a:prstGeom>
        </p:spPr>
      </p:pic>
      <p:pic>
        <p:nvPicPr>
          <p:cNvPr id="4" name="Picture 2" descr="TJAGLCS Crest">
            <a:extLst>
              <a:ext uri="{FF2B5EF4-FFF2-40B4-BE49-F238E27FC236}">
                <a16:creationId xmlns:a16="http://schemas.microsoft.com/office/drawing/2014/main" id="{78F77D0C-2E3E-36F7-6CD8-EE256C27FA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150477"/>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7682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5" name="TextBox 4"/>
          <p:cNvSpPr txBox="1"/>
          <p:nvPr/>
        </p:nvSpPr>
        <p:spPr>
          <a:xfrm>
            <a:off x="464059" y="1589782"/>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6" name="TextBox 5"/>
          <p:cNvSpPr txBox="1">
            <a:spLocks noChangeAspect="1"/>
          </p:cNvSpPr>
          <p:nvPr/>
        </p:nvSpPr>
        <p:spPr>
          <a:xfrm>
            <a:off x="2660189" y="1817072"/>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7" name="Straight Arrow Connector 6"/>
          <p:cNvCxnSpPr/>
          <p:nvPr/>
        </p:nvCxnSpPr>
        <p:spPr>
          <a:xfrm flipV="1">
            <a:off x="1252732" y="1316406"/>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96388" y="910681"/>
            <a:ext cx="996307" cy="830997"/>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9" name="Straight Arrow Connector 8"/>
          <p:cNvCxnSpPr/>
          <p:nvPr/>
        </p:nvCxnSpPr>
        <p:spPr>
          <a:xfrm>
            <a:off x="2369762" y="1772531"/>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7311" y="911842"/>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11" name="TextBox 10"/>
          <p:cNvSpPr txBox="1"/>
          <p:nvPr/>
        </p:nvSpPr>
        <p:spPr>
          <a:xfrm>
            <a:off x="7320136" y="1772531"/>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12" name="Straight Arrow Connector 11"/>
          <p:cNvCxnSpPr/>
          <p:nvPr/>
        </p:nvCxnSpPr>
        <p:spPr>
          <a:xfrm>
            <a:off x="4628265" y="1808574"/>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02611" y="1773732"/>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14" name="Straight Arrow Connector 13"/>
          <p:cNvCxnSpPr/>
          <p:nvPr/>
        </p:nvCxnSpPr>
        <p:spPr>
          <a:xfrm flipV="1">
            <a:off x="6128615" y="1804696"/>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714556" y="1785612"/>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62388" y="928168"/>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40" name="TextBox 39"/>
          <p:cNvSpPr txBox="1"/>
          <p:nvPr/>
        </p:nvSpPr>
        <p:spPr>
          <a:xfrm>
            <a:off x="9380184" y="1759165"/>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41" name="Straight Arrow Connector 40"/>
          <p:cNvCxnSpPr/>
          <p:nvPr/>
        </p:nvCxnSpPr>
        <p:spPr>
          <a:xfrm flipV="1">
            <a:off x="10413678" y="1589782"/>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090726" y="1805569"/>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371037" y="1804696"/>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368492" y="960419"/>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8" name="TextBox 67"/>
          <p:cNvSpPr txBox="1"/>
          <p:nvPr/>
        </p:nvSpPr>
        <p:spPr>
          <a:xfrm>
            <a:off x="6145152" y="934718"/>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74" name="Straight Arrow Connector 73"/>
          <p:cNvCxnSpPr/>
          <p:nvPr/>
        </p:nvCxnSpPr>
        <p:spPr>
          <a:xfrm>
            <a:off x="7066025" y="1817072"/>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ular Callout 23"/>
          <p:cNvSpPr/>
          <p:nvPr/>
        </p:nvSpPr>
        <p:spPr>
          <a:xfrm rot="10800000">
            <a:off x="464059" y="2817002"/>
            <a:ext cx="5664556" cy="1350483"/>
          </a:xfrm>
          <a:prstGeom prst="wedgeRoundRectCallout">
            <a:avLst>
              <a:gd name="adj1" fmla="val 26984"/>
              <a:gd name="adj2" fmla="val 82001"/>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897202" y="3101612"/>
            <a:ext cx="4798268" cy="10770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sng" strike="noStrike" kern="1200" cap="none" spc="0" normalizeH="0" baseline="0" noProof="0" dirty="0">
                <a:ln>
                  <a:noFill/>
                </a:ln>
                <a:solidFill>
                  <a:srgbClr val="FF0000"/>
                </a:solidFill>
                <a:effectLst/>
                <a:uLnTx/>
                <a:uFillTx/>
                <a:latin typeface="Calibri"/>
                <a:ea typeface="+mn-ea"/>
                <a:cs typeface="+mn-cs"/>
              </a:rPr>
              <a:t>SJA</a:t>
            </a:r>
            <a:r>
              <a:rPr kumimoji="0" lang="en-US" sz="2133" b="1" i="0" u="none" strike="noStrike" kern="1200" cap="none" spc="0" normalizeH="0" baseline="0" noProof="0" dirty="0">
                <a:ln>
                  <a:noFill/>
                </a:ln>
                <a:solidFill>
                  <a:srgbClr val="FF0000"/>
                </a:solidFill>
                <a:effectLst/>
                <a:uLnTx/>
                <a:uFillTx/>
                <a:latin typeface="Calibri"/>
                <a:ea typeface="+mn-ea"/>
                <a:cs typeface="+mn-cs"/>
              </a:rPr>
              <a:t> must be </a:t>
            </a:r>
            <a:r>
              <a:rPr kumimoji="0" lang="en-US" sz="2133" b="1" i="0" u="sng" strike="noStrike" kern="1200" cap="none" spc="0" normalizeH="0" baseline="0" noProof="0" dirty="0">
                <a:ln>
                  <a:noFill/>
                </a:ln>
                <a:solidFill>
                  <a:srgbClr val="FF0000"/>
                </a:solidFill>
                <a:effectLst/>
                <a:uLnTx/>
                <a:uFillTx/>
                <a:latin typeface="Calibri"/>
                <a:ea typeface="+mn-ea"/>
                <a:cs typeface="+mn-cs"/>
              </a:rPr>
              <a:t>notified before </a:t>
            </a:r>
            <a:r>
              <a:rPr kumimoji="0" lang="en-US" sz="2133" b="1" i="0" u="none" strike="noStrike" kern="1200" cap="none" spc="0" normalizeH="0" baseline="0" noProof="0" dirty="0">
                <a:ln>
                  <a:noFill/>
                </a:ln>
                <a:solidFill>
                  <a:srgbClr val="FF0000"/>
                </a:solidFill>
                <a:effectLst/>
                <a:uLnTx/>
                <a:uFillTx/>
                <a:latin typeface="Calibri"/>
                <a:ea typeface="+mn-ea"/>
                <a:cs typeface="+mn-cs"/>
              </a:rPr>
              <a:t>imposition of PTC or ASAP thereafter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FF0000"/>
                </a:solidFill>
                <a:effectLst/>
                <a:uLnTx/>
                <a:uFillTx/>
                <a:latin typeface="Calibri"/>
                <a:ea typeface="+mn-ea"/>
                <a:cs typeface="+mn-cs"/>
              </a:rPr>
              <a:t>	AR 27-10, para. 5-21</a:t>
            </a:r>
          </a:p>
        </p:txBody>
      </p:sp>
      <p:sp>
        <p:nvSpPr>
          <p:cNvPr id="3" name="Rounded Rectangular Callout 23">
            <a:extLst>
              <a:ext uri="{FF2B5EF4-FFF2-40B4-BE49-F238E27FC236}">
                <a16:creationId xmlns:a16="http://schemas.microsoft.com/office/drawing/2014/main" id="{F0062AEC-E879-68BB-A251-B0C3B10607C8}"/>
              </a:ext>
            </a:extLst>
          </p:cNvPr>
          <p:cNvSpPr/>
          <p:nvPr/>
        </p:nvSpPr>
        <p:spPr>
          <a:xfrm rot="10800000">
            <a:off x="2375886" y="4763148"/>
            <a:ext cx="5664556" cy="1350483"/>
          </a:xfrm>
          <a:prstGeom prst="wedgeRoundRectCallout">
            <a:avLst>
              <a:gd name="adj1" fmla="val 26984"/>
              <a:gd name="adj2" fmla="val 82001"/>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58203FF9-846B-2ABD-A3C2-8E04F2A648FA}"/>
              </a:ext>
            </a:extLst>
          </p:cNvPr>
          <p:cNvSpPr txBox="1"/>
          <p:nvPr/>
        </p:nvSpPr>
        <p:spPr>
          <a:xfrm>
            <a:off x="2592695" y="4739111"/>
            <a:ext cx="5447747" cy="14052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If the person is alleged to have committed an OSTC covered offense is ordered into or released Special Trial Counsel </a:t>
            </a:r>
            <a:r>
              <a:rPr kumimoji="0" lang="en-US" sz="2133" b="1" i="0" u="sng" strike="noStrike" kern="1200" cap="none" spc="0" normalizeH="0" baseline="0" noProof="0" dirty="0">
                <a:ln>
                  <a:noFill/>
                </a:ln>
                <a:solidFill>
                  <a:prstClr val="black"/>
                </a:solidFill>
                <a:effectLst/>
                <a:uLnTx/>
                <a:uFillTx/>
                <a:latin typeface="Calibri"/>
                <a:ea typeface="+mn-ea"/>
                <a:cs typeface="+mn-cs"/>
              </a:rPr>
              <a:t>shall</a:t>
            </a:r>
            <a:r>
              <a:rPr kumimoji="0" lang="en-US" sz="2133" b="1" i="0" u="none" strike="noStrike" kern="1200" cap="none" spc="0" normalizeH="0" baseline="0" noProof="0" dirty="0">
                <a:ln>
                  <a:noFill/>
                </a:ln>
                <a:solidFill>
                  <a:prstClr val="black"/>
                </a:solidFill>
                <a:effectLst/>
                <a:uLnTx/>
                <a:uFillTx/>
                <a:latin typeface="Calibri"/>
                <a:ea typeface="+mn-ea"/>
                <a:cs typeface="+mn-cs"/>
              </a:rPr>
              <a:t> be notified immediately RCM 305(f)</a:t>
            </a:r>
          </a:p>
        </p:txBody>
      </p:sp>
    </p:spTree>
    <p:extLst>
      <p:ext uri="{BB962C8B-B14F-4D97-AF65-F5344CB8AC3E}">
        <p14:creationId xmlns:p14="http://schemas.microsoft.com/office/powerpoint/2010/main" val="295472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p:bldP spid="3" grpId="0" animBg="1"/>
      <p:bldP spid="3" grpId="1"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41D69A-22F0-B7F5-9241-8C013CF78E03}"/>
              </a:ext>
            </a:extLst>
          </p:cNvPr>
          <p:cNvPicPr>
            <a:picLocks noGrp="1" noChangeAspect="1"/>
          </p:cNvPicPr>
          <p:nvPr>
            <p:ph idx="1"/>
          </p:nvPr>
        </p:nvPicPr>
        <p:blipFill>
          <a:blip r:embed="rId2"/>
          <a:stretch>
            <a:fillRect/>
          </a:stretch>
        </p:blipFill>
        <p:spPr>
          <a:xfrm>
            <a:off x="200935" y="1828800"/>
            <a:ext cx="11790129" cy="3613928"/>
          </a:xfrm>
        </p:spPr>
      </p:pic>
      <p:cxnSp>
        <p:nvCxnSpPr>
          <p:cNvPr id="8" name="Straight Connector 7">
            <a:extLst>
              <a:ext uri="{FF2B5EF4-FFF2-40B4-BE49-F238E27FC236}">
                <a16:creationId xmlns:a16="http://schemas.microsoft.com/office/drawing/2014/main" id="{586B72FA-F852-1BE5-6442-8B7EA2A41D21}"/>
              </a:ext>
            </a:extLst>
          </p:cNvPr>
          <p:cNvCxnSpPr>
            <a:cxnSpLocks/>
          </p:cNvCxnSpPr>
          <p:nvPr/>
        </p:nvCxnSpPr>
        <p:spPr>
          <a:xfrm>
            <a:off x="4343400" y="3810000"/>
            <a:ext cx="5791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16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177800"/>
            <a:ext cx="4226011" cy="6172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400" y="2006600"/>
            <a:ext cx="10682291" cy="3584581"/>
          </a:xfrm>
          <a:prstGeom prst="rect">
            <a:avLst/>
          </a:prstGeom>
        </p:spPr>
      </p:pic>
      <p:sp>
        <p:nvSpPr>
          <p:cNvPr id="7" name="Rounded Rectangle 6"/>
          <p:cNvSpPr/>
          <p:nvPr/>
        </p:nvSpPr>
        <p:spPr>
          <a:xfrm>
            <a:off x="457200" y="3328991"/>
            <a:ext cx="10515599" cy="5572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457200" y="4419600"/>
            <a:ext cx="10515599"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427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5" name="TextBox 4"/>
          <p:cNvSpPr txBox="1"/>
          <p:nvPr/>
        </p:nvSpPr>
        <p:spPr>
          <a:xfrm>
            <a:off x="464059" y="1589782"/>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6" name="TextBox 5"/>
          <p:cNvSpPr txBox="1">
            <a:spLocks noChangeAspect="1"/>
          </p:cNvSpPr>
          <p:nvPr/>
        </p:nvSpPr>
        <p:spPr>
          <a:xfrm>
            <a:off x="2660189" y="1817072"/>
            <a:ext cx="996696" cy="584775"/>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7" name="Straight Arrow Connector 6"/>
          <p:cNvCxnSpPr/>
          <p:nvPr/>
        </p:nvCxnSpPr>
        <p:spPr>
          <a:xfrm flipV="1">
            <a:off x="1252732" y="1316406"/>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96388" y="910681"/>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9" name="Straight Arrow Connector 8"/>
          <p:cNvCxnSpPr/>
          <p:nvPr/>
        </p:nvCxnSpPr>
        <p:spPr>
          <a:xfrm>
            <a:off x="2369762" y="1772531"/>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7311" y="911842"/>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11" name="TextBox 10"/>
          <p:cNvSpPr txBox="1"/>
          <p:nvPr/>
        </p:nvSpPr>
        <p:spPr>
          <a:xfrm>
            <a:off x="7320136" y="1772531"/>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12" name="Straight Arrow Connector 11"/>
          <p:cNvCxnSpPr/>
          <p:nvPr/>
        </p:nvCxnSpPr>
        <p:spPr>
          <a:xfrm>
            <a:off x="4628265" y="1808574"/>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02611" y="1773732"/>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14" name="Straight Arrow Connector 13"/>
          <p:cNvCxnSpPr/>
          <p:nvPr/>
        </p:nvCxnSpPr>
        <p:spPr>
          <a:xfrm flipV="1">
            <a:off x="6128615" y="1804696"/>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714556" y="1785612"/>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62388" y="928168"/>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40" name="TextBox 39"/>
          <p:cNvSpPr txBox="1"/>
          <p:nvPr/>
        </p:nvSpPr>
        <p:spPr>
          <a:xfrm>
            <a:off x="9380184" y="1759165"/>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41" name="Straight Arrow Connector 40"/>
          <p:cNvCxnSpPr/>
          <p:nvPr/>
        </p:nvCxnSpPr>
        <p:spPr>
          <a:xfrm flipV="1">
            <a:off x="10413678" y="1589782"/>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090726" y="1805569"/>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371037" y="1804696"/>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368492" y="960419"/>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8" name="TextBox 67"/>
          <p:cNvSpPr txBox="1"/>
          <p:nvPr/>
        </p:nvSpPr>
        <p:spPr>
          <a:xfrm>
            <a:off x="6145152" y="934718"/>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74" name="Straight Arrow Connector 73"/>
          <p:cNvCxnSpPr/>
          <p:nvPr/>
        </p:nvCxnSpPr>
        <p:spPr>
          <a:xfrm>
            <a:off x="7066025" y="1817072"/>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ounded Rectangular Callout 27"/>
          <p:cNvSpPr/>
          <p:nvPr/>
        </p:nvSpPr>
        <p:spPr>
          <a:xfrm rot="10800000">
            <a:off x="152400" y="3276599"/>
            <a:ext cx="9972272" cy="2786567"/>
          </a:xfrm>
          <a:prstGeom prst="wedgeRoundRectCallout">
            <a:avLst>
              <a:gd name="adj1" fmla="val 19608"/>
              <a:gd name="adj2" fmla="val 73085"/>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TextBox 28"/>
          <p:cNvSpPr txBox="1"/>
          <p:nvPr/>
        </p:nvSpPr>
        <p:spPr>
          <a:xfrm>
            <a:off x="464060" y="3297978"/>
            <a:ext cx="9289540" cy="2061911"/>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Must provide </a:t>
            </a:r>
            <a:r>
              <a:rPr kumimoji="0" lang="en-US" sz="2133" b="1" i="0" u="sng" strike="noStrike" kern="1200" cap="none" spc="0" normalizeH="0" baseline="0" noProof="0" dirty="0">
                <a:ln>
                  <a:noFill/>
                </a:ln>
                <a:solidFill>
                  <a:prstClr val="black"/>
                </a:solidFill>
                <a:effectLst/>
                <a:uLnTx/>
                <a:uFillTx/>
                <a:latin typeface="Calibri"/>
                <a:ea typeface="+mn-ea"/>
                <a:cs typeface="+mn-cs"/>
              </a:rPr>
              <a:t>DA Form 5112 </a:t>
            </a:r>
            <a:r>
              <a:rPr kumimoji="0" lang="en-US" sz="2133" b="0" i="0" u="none" strike="noStrike" kern="1200" cap="none" spc="0" normalizeH="0" baseline="0" noProof="0" dirty="0">
                <a:ln>
                  <a:noFill/>
                </a:ln>
                <a:solidFill>
                  <a:prstClr val="black"/>
                </a:solidFill>
                <a:effectLst/>
                <a:uLnTx/>
                <a:uFillTx/>
                <a:latin typeface="Calibri"/>
                <a:ea typeface="+mn-ea"/>
                <a:cs typeface="+mn-cs"/>
              </a:rPr>
              <a:t>(Checklist for Pretrial Confinement) to Military Magistrate </a:t>
            </a:r>
            <a:r>
              <a:rPr kumimoji="0" lang="en-US" sz="2133" b="1" i="0" u="sng" strike="noStrike" kern="1200" cap="none" spc="0" normalizeH="0" baseline="0" noProof="0" dirty="0">
                <a:ln>
                  <a:noFill/>
                </a:ln>
                <a:solidFill>
                  <a:prstClr val="black"/>
                </a:solidFill>
                <a:effectLst/>
                <a:uLnTx/>
                <a:uFillTx/>
                <a:latin typeface="Calibri"/>
                <a:ea typeface="+mn-ea"/>
                <a:cs typeface="+mn-cs"/>
              </a:rPr>
              <a:t>NLT 36 hours </a:t>
            </a:r>
            <a:r>
              <a:rPr kumimoji="0" lang="en-US" sz="2133" b="0" i="0" u="none" strike="noStrike" kern="1200" cap="none" spc="0" normalizeH="0" baseline="0" noProof="0" dirty="0">
                <a:ln>
                  <a:noFill/>
                </a:ln>
                <a:solidFill>
                  <a:prstClr val="black"/>
                </a:solidFill>
                <a:effectLst/>
                <a:uLnTx/>
                <a:uFillTx/>
                <a:latin typeface="Calibri"/>
                <a:ea typeface="+mn-ea"/>
                <a:cs typeface="+mn-cs"/>
              </a:rPr>
              <a:t>following PTC.</a:t>
            </a:r>
          </a:p>
          <a:p>
            <a:pPr marL="838190"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AR 27-10, para. 8-5(b)(2)</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1" i="0" u="none" strike="noStrike" kern="1200" cap="none" spc="0" normalizeH="0" baseline="0" noProof="0" dirty="0">
              <a:ln>
                <a:noFill/>
              </a:ln>
              <a:solidFill>
                <a:prstClr val="black"/>
              </a:solidFill>
              <a:effectLst/>
              <a:uLnTx/>
              <a:uFillTx/>
              <a:latin typeface="Calibri"/>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Must complete DD Form 2707 (Confinement Order)</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0" i="0" u="none" strike="noStrike" kern="1200" cap="none" spc="0" normalizeH="0" baseline="0" noProof="0" dirty="0">
              <a:ln>
                <a:noFill/>
              </a:ln>
              <a:solidFill>
                <a:prstClr val="black"/>
              </a:solidFill>
              <a:effectLst/>
              <a:uLnTx/>
              <a:uFillTx/>
              <a:latin typeface="Calibri"/>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Check local resources for confinement facility requirements</a:t>
            </a:r>
          </a:p>
        </p:txBody>
      </p:sp>
    </p:spTree>
    <p:extLst>
      <p:ext uri="{BB962C8B-B14F-4D97-AF65-F5344CB8AC3E}">
        <p14:creationId xmlns:p14="http://schemas.microsoft.com/office/powerpoint/2010/main" val="27793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938"/>
            <a:ext cx="5218028" cy="68619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4171" y="0"/>
            <a:ext cx="5184429" cy="6858000"/>
          </a:xfrm>
          <a:prstGeom prst="rect">
            <a:avLst/>
          </a:prstGeom>
        </p:spPr>
      </p:pic>
      <p:sp>
        <p:nvSpPr>
          <p:cNvPr id="2" name="Rectangle: Rounded Corners 1">
            <a:extLst>
              <a:ext uri="{FF2B5EF4-FFF2-40B4-BE49-F238E27FC236}">
                <a16:creationId xmlns:a16="http://schemas.microsoft.com/office/drawing/2014/main" id="{108F6B8E-5745-E327-594B-5F864B1847C3}"/>
              </a:ext>
            </a:extLst>
          </p:cNvPr>
          <p:cNvSpPr/>
          <p:nvPr/>
        </p:nvSpPr>
        <p:spPr>
          <a:xfrm>
            <a:off x="1676400" y="35459"/>
            <a:ext cx="2743200" cy="3416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12650428-7A84-40DF-1A2B-B314B7F98379}"/>
              </a:ext>
            </a:extLst>
          </p:cNvPr>
          <p:cNvSpPr/>
          <p:nvPr/>
        </p:nvSpPr>
        <p:spPr>
          <a:xfrm>
            <a:off x="533400" y="5105400"/>
            <a:ext cx="4876800" cy="5334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0521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330" y="45451"/>
            <a:ext cx="5401870" cy="6812549"/>
          </a:xfrm>
          <a:prstGeom prst="rect">
            <a:avLst/>
          </a:prstGeom>
        </p:spPr>
      </p:pic>
      <p:sp>
        <p:nvSpPr>
          <p:cNvPr id="3" name="Rectangle: Rounded Corners 2">
            <a:extLst>
              <a:ext uri="{FF2B5EF4-FFF2-40B4-BE49-F238E27FC236}">
                <a16:creationId xmlns:a16="http://schemas.microsoft.com/office/drawing/2014/main" id="{4038F419-9246-194D-2328-CDD8D685B0E4}"/>
              </a:ext>
            </a:extLst>
          </p:cNvPr>
          <p:cNvSpPr/>
          <p:nvPr/>
        </p:nvSpPr>
        <p:spPr>
          <a:xfrm>
            <a:off x="5285584" y="152400"/>
            <a:ext cx="1705362" cy="3416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685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39" name="TextBox 38"/>
          <p:cNvSpPr txBox="1"/>
          <p:nvPr/>
        </p:nvSpPr>
        <p:spPr>
          <a:xfrm>
            <a:off x="464059" y="1669701"/>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40" name="TextBox 39"/>
          <p:cNvSpPr txBox="1">
            <a:spLocks noChangeAspect="1"/>
          </p:cNvSpPr>
          <p:nvPr/>
        </p:nvSpPr>
        <p:spPr>
          <a:xfrm>
            <a:off x="2660189" y="1896991"/>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41" name="Straight Arrow Connector 40"/>
          <p:cNvCxnSpPr/>
          <p:nvPr/>
        </p:nvCxnSpPr>
        <p:spPr>
          <a:xfrm flipV="1">
            <a:off x="1252732" y="1396325"/>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96388" y="990600"/>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43" name="Straight Arrow Connector 42"/>
          <p:cNvCxnSpPr/>
          <p:nvPr/>
        </p:nvCxnSpPr>
        <p:spPr>
          <a:xfrm>
            <a:off x="2369762" y="1852450"/>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57311" y="991761"/>
            <a:ext cx="1052620" cy="830997"/>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52" name="TextBox 51"/>
          <p:cNvSpPr txBox="1"/>
          <p:nvPr/>
        </p:nvSpPr>
        <p:spPr>
          <a:xfrm>
            <a:off x="7320136" y="1852450"/>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53" name="Straight Arrow Connector 52"/>
          <p:cNvCxnSpPr/>
          <p:nvPr/>
        </p:nvCxnSpPr>
        <p:spPr>
          <a:xfrm>
            <a:off x="4628265" y="1888493"/>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902611" y="1853651"/>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55" name="Straight Arrow Connector 54"/>
          <p:cNvCxnSpPr/>
          <p:nvPr/>
        </p:nvCxnSpPr>
        <p:spPr>
          <a:xfrm flipV="1">
            <a:off x="6128615" y="1884615"/>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714556" y="1865531"/>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362388" y="1008087"/>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58" name="TextBox 57"/>
          <p:cNvSpPr txBox="1"/>
          <p:nvPr/>
        </p:nvSpPr>
        <p:spPr>
          <a:xfrm>
            <a:off x="9380184" y="1839084"/>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59" name="Straight Arrow Connector 58"/>
          <p:cNvCxnSpPr/>
          <p:nvPr/>
        </p:nvCxnSpPr>
        <p:spPr>
          <a:xfrm flipV="1">
            <a:off x="10413678" y="1669701"/>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9090726" y="1885488"/>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8371037" y="1884615"/>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0368492" y="1040338"/>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3" name="TextBox 62"/>
          <p:cNvSpPr txBox="1"/>
          <p:nvPr/>
        </p:nvSpPr>
        <p:spPr>
          <a:xfrm>
            <a:off x="6145152" y="1014637"/>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64" name="Straight Arrow Connector 63"/>
          <p:cNvCxnSpPr/>
          <p:nvPr/>
        </p:nvCxnSpPr>
        <p:spPr>
          <a:xfrm>
            <a:off x="7066025" y="1896991"/>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ular Callout 4"/>
          <p:cNvSpPr/>
          <p:nvPr/>
        </p:nvSpPr>
        <p:spPr>
          <a:xfrm rot="10800000">
            <a:off x="76200" y="2909526"/>
            <a:ext cx="6068951" cy="1777037"/>
          </a:xfrm>
          <a:prstGeom prst="wedgeRectCallou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298600" y="2940063"/>
            <a:ext cx="6586889" cy="1569469"/>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Unit responsible for </a:t>
            </a:r>
            <a:r>
              <a:rPr kumimoji="0" lang="en-US" sz="2133" b="1" i="0" u="sng" strike="noStrike" kern="1200" cap="none" spc="0" normalizeH="0" baseline="0" noProof="0" dirty="0">
                <a:ln>
                  <a:noFill/>
                </a:ln>
                <a:solidFill>
                  <a:prstClr val="black"/>
                </a:solidFill>
                <a:effectLst/>
                <a:uLnTx/>
                <a:uFillTx/>
                <a:latin typeface="Calibri"/>
                <a:ea typeface="+mn-ea"/>
                <a:cs typeface="+mn-cs"/>
              </a:rPr>
              <a:t>all movements</a:t>
            </a:r>
            <a:r>
              <a:rPr kumimoji="0" lang="en-US" sz="2133" b="1" i="0" u="none" strike="noStrike" kern="1200" cap="none" spc="0" normalizeH="0" baseline="0" noProof="0" dirty="0">
                <a:ln>
                  <a:noFill/>
                </a:ln>
                <a:solidFill>
                  <a:prstClr val="black"/>
                </a:solidFill>
                <a:effectLst/>
                <a:uLnTx/>
                <a:uFillTx/>
                <a:latin typeface="Calibri"/>
                <a:ea typeface="+mn-ea"/>
                <a:cs typeface="+mn-cs"/>
              </a:rPr>
              <a:t> of accused to/from confinement facility</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1" i="0" u="none" strike="noStrike" kern="1200" cap="none" spc="0" normalizeH="0" baseline="0" noProof="0" dirty="0">
              <a:ln>
                <a:noFill/>
              </a:ln>
              <a:solidFill>
                <a:prstClr val="black"/>
              </a:solidFill>
              <a:effectLst/>
              <a:uLnTx/>
              <a:uFillTx/>
              <a:latin typeface="Calibri"/>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Check local resources for confinement facility requirements for escorts/chasers</a:t>
            </a:r>
          </a:p>
        </p:txBody>
      </p:sp>
    </p:spTree>
    <p:extLst>
      <p:ext uri="{BB962C8B-B14F-4D97-AF65-F5344CB8AC3E}">
        <p14:creationId xmlns:p14="http://schemas.microsoft.com/office/powerpoint/2010/main" val="21683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5" name="TextBox 4"/>
          <p:cNvSpPr txBox="1"/>
          <p:nvPr/>
        </p:nvSpPr>
        <p:spPr>
          <a:xfrm>
            <a:off x="464059" y="1589782"/>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6" name="TextBox 5"/>
          <p:cNvSpPr txBox="1">
            <a:spLocks noChangeAspect="1"/>
          </p:cNvSpPr>
          <p:nvPr/>
        </p:nvSpPr>
        <p:spPr>
          <a:xfrm>
            <a:off x="2660189" y="1817072"/>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7" name="Straight Arrow Connector 6"/>
          <p:cNvCxnSpPr/>
          <p:nvPr/>
        </p:nvCxnSpPr>
        <p:spPr>
          <a:xfrm flipV="1">
            <a:off x="1252732" y="1316406"/>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96388" y="910681"/>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9" name="Straight Arrow Connector 8"/>
          <p:cNvCxnSpPr/>
          <p:nvPr/>
        </p:nvCxnSpPr>
        <p:spPr>
          <a:xfrm>
            <a:off x="2369762" y="1772531"/>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7311" y="911842"/>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11" name="TextBox 10"/>
          <p:cNvSpPr txBox="1"/>
          <p:nvPr/>
        </p:nvSpPr>
        <p:spPr>
          <a:xfrm>
            <a:off x="7320136" y="1772531"/>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12" name="Straight Arrow Connector 11"/>
          <p:cNvCxnSpPr/>
          <p:nvPr/>
        </p:nvCxnSpPr>
        <p:spPr>
          <a:xfrm>
            <a:off x="4628265" y="1808574"/>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02611" y="1773732"/>
            <a:ext cx="1169017" cy="830997"/>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14" name="Straight Arrow Connector 13"/>
          <p:cNvCxnSpPr/>
          <p:nvPr/>
        </p:nvCxnSpPr>
        <p:spPr>
          <a:xfrm flipV="1">
            <a:off x="6128615" y="1804696"/>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714556" y="1785612"/>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62388" y="928168"/>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40" name="TextBox 39"/>
          <p:cNvSpPr txBox="1"/>
          <p:nvPr/>
        </p:nvSpPr>
        <p:spPr>
          <a:xfrm>
            <a:off x="9380184" y="1759165"/>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41" name="Straight Arrow Connector 40"/>
          <p:cNvCxnSpPr/>
          <p:nvPr/>
        </p:nvCxnSpPr>
        <p:spPr>
          <a:xfrm flipV="1">
            <a:off x="10413678" y="1589782"/>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090726" y="1805569"/>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371037" y="1804696"/>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368492" y="960419"/>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8" name="TextBox 67"/>
          <p:cNvSpPr txBox="1"/>
          <p:nvPr/>
        </p:nvSpPr>
        <p:spPr>
          <a:xfrm>
            <a:off x="6145152" y="934718"/>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74" name="Straight Arrow Connector 73"/>
          <p:cNvCxnSpPr/>
          <p:nvPr/>
        </p:nvCxnSpPr>
        <p:spPr>
          <a:xfrm>
            <a:off x="7066025" y="1817072"/>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ular Callout 61">
            <a:extLst>
              <a:ext uri="{FF2B5EF4-FFF2-40B4-BE49-F238E27FC236}">
                <a16:creationId xmlns:a16="http://schemas.microsoft.com/office/drawing/2014/main" id="{ED3E27BD-4344-FF68-1230-365E8958B7F8}"/>
              </a:ext>
            </a:extLst>
          </p:cNvPr>
          <p:cNvSpPr/>
          <p:nvPr/>
        </p:nvSpPr>
        <p:spPr>
          <a:xfrm rot="10800000">
            <a:off x="838200" y="3124200"/>
            <a:ext cx="6857999" cy="2959423"/>
          </a:xfrm>
          <a:prstGeom prst="wedgeRectCallou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D00B2432-F6AC-DFC4-6E9C-4B6951CEDF49}"/>
              </a:ext>
            </a:extLst>
          </p:cNvPr>
          <p:cNvSpPr txBox="1"/>
          <p:nvPr/>
        </p:nvSpPr>
        <p:spPr>
          <a:xfrm>
            <a:off x="985572" y="3649920"/>
            <a:ext cx="655822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Except in extraordinary cases, a </a:t>
            </a:r>
            <a:r>
              <a:rPr kumimoji="0" lang="en-US" sz="2800" b="1" i="0" u="sng" strike="noStrike" kern="1200" cap="none" spc="0" normalizeH="0" baseline="0" noProof="0" dirty="0">
                <a:ln>
                  <a:noFill/>
                </a:ln>
                <a:solidFill>
                  <a:prstClr val="black"/>
                </a:solidFill>
                <a:effectLst/>
                <a:uLnTx/>
                <a:uFillTx/>
                <a:latin typeface="Calibri"/>
                <a:ea typeface="+mn-ea"/>
                <a:cs typeface="+mn-cs"/>
              </a:rPr>
              <a:t>decision to prefer charges</a:t>
            </a:r>
            <a:r>
              <a:rPr kumimoji="0" lang="en-US" sz="2800" b="0" i="0" u="none" strike="noStrike" kern="1200" cap="none" spc="0" normalizeH="0" baseline="0" noProof="0" dirty="0">
                <a:ln>
                  <a:noFill/>
                </a:ln>
                <a:solidFill>
                  <a:prstClr val="black"/>
                </a:solidFill>
                <a:effectLst/>
                <a:uLnTx/>
                <a:uFillTx/>
                <a:latin typeface="Calibri"/>
                <a:ea typeface="+mn-ea"/>
                <a:cs typeface="+mn-cs"/>
              </a:rPr>
              <a:t> will be made </a:t>
            </a:r>
            <a:r>
              <a:rPr kumimoji="0" lang="en-US" sz="2800" b="1" i="0" u="sng" strike="noStrike" kern="1200" cap="none" spc="0" normalizeH="0" baseline="0" noProof="0" dirty="0">
                <a:ln>
                  <a:noFill/>
                </a:ln>
                <a:solidFill>
                  <a:srgbClr val="FF0000"/>
                </a:solidFill>
                <a:effectLst/>
                <a:uLnTx/>
                <a:uFillTx/>
                <a:latin typeface="Calibri"/>
                <a:ea typeface="+mn-ea"/>
                <a:cs typeface="+mn-cs"/>
              </a:rPr>
              <a:t>within 7 days </a:t>
            </a:r>
            <a:r>
              <a:rPr kumimoji="0" lang="en-US" sz="2800" b="0" i="0" u="none" strike="noStrike" kern="1200" cap="none" spc="0" normalizeH="0" baseline="0" noProof="0" dirty="0">
                <a:ln>
                  <a:noFill/>
                </a:ln>
                <a:solidFill>
                  <a:prstClr val="black"/>
                </a:solidFill>
                <a:effectLst/>
                <a:uLnTx/>
                <a:uFillTx/>
                <a:latin typeface="Calibri"/>
                <a:ea typeface="+mn-ea"/>
                <a:cs typeface="+mn-cs"/>
              </a:rPr>
              <a:t>of confinement.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AR 27-10, para. 8-5(b)(2)</a:t>
            </a:r>
          </a:p>
        </p:txBody>
      </p:sp>
    </p:spTree>
    <p:extLst>
      <p:ext uri="{BB962C8B-B14F-4D97-AF65-F5344CB8AC3E}">
        <p14:creationId xmlns:p14="http://schemas.microsoft.com/office/powerpoint/2010/main" val="378229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Rectangular Callout 61"/>
          <p:cNvSpPr/>
          <p:nvPr/>
        </p:nvSpPr>
        <p:spPr>
          <a:xfrm rot="10800000">
            <a:off x="1970557" y="2831776"/>
            <a:ext cx="6857999" cy="2959423"/>
          </a:xfrm>
          <a:prstGeom prst="wedgeRectCallou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23" name="TextBox 22"/>
          <p:cNvSpPr txBox="1"/>
          <p:nvPr/>
        </p:nvSpPr>
        <p:spPr>
          <a:xfrm>
            <a:off x="2234295" y="3033457"/>
            <a:ext cx="6330522" cy="2554161"/>
          </a:xfrm>
          <a:prstGeom prst="rect">
            <a:avLst/>
          </a:prstGeom>
          <a:noFill/>
          <a:ln>
            <a:noFill/>
          </a:ln>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Military counsel (</a:t>
            </a:r>
            <a:r>
              <a:rPr kumimoji="0" lang="en-US" sz="2133" b="1" i="0" u="sng" strike="noStrike" kern="1200" cap="none" spc="0" normalizeH="0" baseline="0" noProof="0" dirty="0">
                <a:ln>
                  <a:noFill/>
                </a:ln>
                <a:solidFill>
                  <a:prstClr val="black"/>
                </a:solidFill>
                <a:effectLst/>
                <a:uLnTx/>
                <a:uFillTx/>
                <a:latin typeface="Calibri"/>
                <a:ea typeface="+mn-ea"/>
                <a:cs typeface="+mn-cs"/>
              </a:rPr>
              <a:t>Defense Counsel</a:t>
            </a:r>
            <a:r>
              <a:rPr kumimoji="0" lang="en-US" sz="2133" b="0" i="0" u="none" strike="noStrike" kern="1200" cap="none" spc="0" normalizeH="0" baseline="0" noProof="0" dirty="0">
                <a:ln>
                  <a:noFill/>
                </a:ln>
                <a:solidFill>
                  <a:prstClr val="black"/>
                </a:solidFill>
                <a:effectLst/>
                <a:uLnTx/>
                <a:uFillTx/>
                <a:latin typeface="Calibri"/>
                <a:ea typeface="+mn-ea"/>
                <a:cs typeface="+mn-cs"/>
              </a:rPr>
              <a:t>) shall be provided to Accused </a:t>
            </a:r>
            <a:r>
              <a:rPr kumimoji="0" lang="en-US" sz="2133" b="1" i="0" u="sng" strike="noStrike" kern="1200" cap="none" spc="0" normalizeH="0" baseline="0" noProof="0" dirty="0">
                <a:ln>
                  <a:noFill/>
                </a:ln>
                <a:solidFill>
                  <a:prstClr val="black"/>
                </a:solidFill>
                <a:effectLst/>
                <a:uLnTx/>
                <a:uFillTx/>
                <a:latin typeface="Calibri"/>
                <a:ea typeface="+mn-ea"/>
                <a:cs typeface="+mn-cs"/>
              </a:rPr>
              <a:t>prior to 48-hour PC review </a:t>
            </a:r>
            <a:r>
              <a:rPr kumimoji="0" lang="en-US" sz="2133" b="0" i="0" u="none" strike="noStrike" kern="1200" cap="none" spc="0" normalizeH="0" baseline="0" noProof="0" dirty="0">
                <a:ln>
                  <a:noFill/>
                </a:ln>
                <a:solidFill>
                  <a:prstClr val="black"/>
                </a:solidFill>
                <a:effectLst/>
                <a:uLnTx/>
                <a:uFillTx/>
                <a:latin typeface="Calibri"/>
                <a:ea typeface="+mn-ea"/>
                <a:cs typeface="+mn-cs"/>
              </a:rPr>
              <a:t>if requested. RCM 305(g)</a:t>
            </a:r>
          </a:p>
          <a:p>
            <a:pPr marL="838190"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Don’t Wait for request</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1" i="0" u="none" strike="noStrike" kern="1200" cap="none" spc="0" normalizeH="0" baseline="0" noProof="0" dirty="0">
              <a:ln>
                <a:noFill/>
              </a:ln>
              <a:solidFill>
                <a:prstClr val="black"/>
              </a:solidFill>
              <a:effectLst/>
              <a:uLnTx/>
              <a:uFillTx/>
              <a:latin typeface="Calibri"/>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srgbClr val="FF0000"/>
                </a:solidFill>
                <a:effectLst/>
                <a:uLnTx/>
                <a:uFillTx/>
                <a:latin typeface="Calibri"/>
                <a:ea typeface="+mn-ea"/>
                <a:cs typeface="+mn-cs"/>
              </a:rPr>
              <a:t>If the commander orders confinement or releases for a </a:t>
            </a:r>
            <a:r>
              <a:rPr kumimoji="0" lang="en-US" sz="2133" b="1" i="0" u="sng" strike="noStrike" kern="1200" cap="none" spc="0" normalizeH="0" baseline="0" noProof="0" dirty="0">
                <a:ln>
                  <a:noFill/>
                </a:ln>
                <a:solidFill>
                  <a:srgbClr val="FF0000"/>
                </a:solidFill>
                <a:effectLst/>
                <a:uLnTx/>
                <a:uFillTx/>
                <a:latin typeface="Calibri"/>
                <a:ea typeface="+mn-ea"/>
                <a:cs typeface="+mn-cs"/>
              </a:rPr>
              <a:t>covered offense </a:t>
            </a:r>
            <a:r>
              <a:rPr kumimoji="0" lang="en-US" sz="2133" b="1" i="0" u="none" strike="noStrike" kern="1200" cap="none" spc="0" normalizeH="0" baseline="0" noProof="0" dirty="0">
                <a:ln>
                  <a:noFill/>
                </a:ln>
                <a:solidFill>
                  <a:srgbClr val="FF0000"/>
                </a:solidFill>
                <a:effectLst/>
                <a:uLnTx/>
                <a:uFillTx/>
                <a:latin typeface="Calibri"/>
                <a:ea typeface="+mn-ea"/>
                <a:cs typeface="+mn-cs"/>
              </a:rPr>
              <a:t>the </a:t>
            </a:r>
            <a:r>
              <a:rPr kumimoji="0" lang="en-US" sz="2133" b="1" i="0" u="sng" strike="noStrike" kern="1200" cap="none" spc="0" normalizeH="0" baseline="0" noProof="0" dirty="0">
                <a:ln>
                  <a:noFill/>
                </a:ln>
                <a:solidFill>
                  <a:srgbClr val="FF0000"/>
                </a:solidFill>
                <a:effectLst/>
                <a:uLnTx/>
                <a:uFillTx/>
                <a:latin typeface="Calibri"/>
                <a:ea typeface="+mn-ea"/>
                <a:cs typeface="+mn-cs"/>
              </a:rPr>
              <a:t>Special Trial Counsel </a:t>
            </a:r>
            <a:r>
              <a:rPr kumimoji="0" lang="en-US" sz="2133" b="1" i="0" u="none" strike="noStrike" kern="1200" cap="none" spc="0" normalizeH="0" baseline="0" noProof="0" dirty="0">
                <a:ln>
                  <a:noFill/>
                </a:ln>
                <a:solidFill>
                  <a:srgbClr val="FF0000"/>
                </a:solidFill>
                <a:effectLst/>
                <a:uLnTx/>
                <a:uFillTx/>
                <a:latin typeface="Calibri"/>
                <a:ea typeface="+mn-ea"/>
                <a:cs typeface="+mn-cs"/>
              </a:rPr>
              <a:t>shall be </a:t>
            </a:r>
            <a:r>
              <a:rPr kumimoji="0" lang="en-US" sz="2133" b="1" i="0" u="sng" strike="noStrike" kern="1200" cap="none" spc="0" normalizeH="0" baseline="0" noProof="0" dirty="0">
                <a:ln>
                  <a:noFill/>
                </a:ln>
                <a:solidFill>
                  <a:srgbClr val="FF0000"/>
                </a:solidFill>
                <a:effectLst/>
                <a:uLnTx/>
                <a:uFillTx/>
                <a:latin typeface="Calibri"/>
                <a:ea typeface="+mn-ea"/>
                <a:cs typeface="+mn-cs"/>
              </a:rPr>
              <a:t>immediately notified</a:t>
            </a:r>
            <a:r>
              <a:rPr kumimoji="0" lang="en-US" sz="2133" b="1" i="0" u="none" strike="noStrike" kern="1200" cap="none" spc="0" normalizeH="0" baseline="0" noProof="0" dirty="0">
                <a:ln>
                  <a:noFill/>
                </a:ln>
                <a:solidFill>
                  <a:srgbClr val="FF0000"/>
                </a:solidFill>
                <a:effectLst/>
                <a:uLnTx/>
                <a:uFillTx/>
                <a:latin typeface="Calibri"/>
                <a:ea typeface="+mn-ea"/>
                <a:cs typeface="+mn-cs"/>
              </a:rPr>
              <a:t>. R.C.M. 305(h)</a:t>
            </a:r>
          </a:p>
        </p:txBody>
      </p:sp>
      <p:sp>
        <p:nvSpPr>
          <p:cNvPr id="39" name="TextBox 38"/>
          <p:cNvSpPr txBox="1"/>
          <p:nvPr/>
        </p:nvSpPr>
        <p:spPr>
          <a:xfrm>
            <a:off x="464059" y="1589782"/>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40" name="TextBox 39"/>
          <p:cNvSpPr txBox="1">
            <a:spLocks noChangeAspect="1"/>
          </p:cNvSpPr>
          <p:nvPr/>
        </p:nvSpPr>
        <p:spPr>
          <a:xfrm>
            <a:off x="2660189" y="1817072"/>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41" name="Straight Arrow Connector 40"/>
          <p:cNvCxnSpPr/>
          <p:nvPr/>
        </p:nvCxnSpPr>
        <p:spPr>
          <a:xfrm flipV="1">
            <a:off x="1252732" y="1316406"/>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96388" y="910681"/>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43" name="Straight Arrow Connector 42"/>
          <p:cNvCxnSpPr/>
          <p:nvPr/>
        </p:nvCxnSpPr>
        <p:spPr>
          <a:xfrm>
            <a:off x="2369762" y="1772531"/>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757311" y="911842"/>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49" name="TextBox 48"/>
          <p:cNvSpPr txBox="1"/>
          <p:nvPr/>
        </p:nvSpPr>
        <p:spPr>
          <a:xfrm>
            <a:off x="7320136" y="1772531"/>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50" name="Straight Arrow Connector 49"/>
          <p:cNvCxnSpPr/>
          <p:nvPr/>
        </p:nvCxnSpPr>
        <p:spPr>
          <a:xfrm>
            <a:off x="4628265" y="1808574"/>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02611" y="1773732"/>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52" name="Straight Arrow Connector 51"/>
          <p:cNvCxnSpPr/>
          <p:nvPr/>
        </p:nvCxnSpPr>
        <p:spPr>
          <a:xfrm flipV="1">
            <a:off x="6128615" y="1804696"/>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14556" y="1785612"/>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362388" y="928168"/>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55" name="TextBox 54"/>
          <p:cNvSpPr txBox="1"/>
          <p:nvPr/>
        </p:nvSpPr>
        <p:spPr>
          <a:xfrm>
            <a:off x="9380184" y="1759165"/>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56" name="Straight Arrow Connector 55"/>
          <p:cNvCxnSpPr/>
          <p:nvPr/>
        </p:nvCxnSpPr>
        <p:spPr>
          <a:xfrm flipV="1">
            <a:off x="10413678" y="1589782"/>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9090726" y="1805569"/>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8371037" y="1804696"/>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368492" y="960419"/>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0" name="TextBox 59"/>
          <p:cNvSpPr txBox="1"/>
          <p:nvPr/>
        </p:nvSpPr>
        <p:spPr>
          <a:xfrm>
            <a:off x="6071628" y="934718"/>
            <a:ext cx="1362472" cy="584775"/>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OSTC &amp; TDS coordination</a:t>
            </a:r>
          </a:p>
        </p:txBody>
      </p:sp>
      <p:cxnSp>
        <p:nvCxnSpPr>
          <p:cNvPr id="61" name="Straight Arrow Connector 60"/>
          <p:cNvCxnSpPr/>
          <p:nvPr/>
        </p:nvCxnSpPr>
        <p:spPr>
          <a:xfrm>
            <a:off x="7066025" y="1817072"/>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07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67" y="76200"/>
            <a:ext cx="11192933" cy="762000"/>
          </a:xfrm>
        </p:spPr>
        <p:txBody>
          <a:bodyPr>
            <a:normAutofit fontScale="90000"/>
          </a:bodyPr>
          <a:lstStyle/>
          <a:p>
            <a:pPr algn="ctr"/>
            <a:r>
              <a:rPr lang="en-US" sz="4800" b="1" u="sng" dirty="0">
                <a:latin typeface="Arial" panose="020B0604020202020204" pitchFamily="34" charset="0"/>
                <a:cs typeface="Arial" panose="020B0604020202020204" pitchFamily="34" charset="0"/>
              </a:rPr>
              <a:t>The PTC Process</a:t>
            </a:r>
          </a:p>
        </p:txBody>
      </p:sp>
      <p:sp>
        <p:nvSpPr>
          <p:cNvPr id="87" name="Rounded Rectangular Callout 86"/>
          <p:cNvSpPr/>
          <p:nvPr/>
        </p:nvSpPr>
        <p:spPr>
          <a:xfrm rot="10800000">
            <a:off x="4114800" y="3352800"/>
            <a:ext cx="5181597" cy="2109185"/>
          </a:xfrm>
          <a:prstGeom prst="wedgeRoundRectCallout">
            <a:avLst>
              <a:gd name="adj1" fmla="val -21209"/>
              <a:gd name="adj2" fmla="val 73839"/>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4309117" y="3408159"/>
            <a:ext cx="4987281" cy="2225930"/>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Review of adequacy of </a:t>
            </a:r>
            <a:r>
              <a:rPr kumimoji="0" lang="en-US" sz="2133" b="1" i="0" u="sng" strike="noStrike" kern="1200" cap="none" spc="0" normalizeH="0" baseline="0" noProof="0" dirty="0">
                <a:ln>
                  <a:noFill/>
                </a:ln>
                <a:solidFill>
                  <a:prstClr val="black"/>
                </a:solidFill>
                <a:effectLst/>
                <a:uLnTx/>
                <a:uFillTx/>
                <a:latin typeface="Calibri"/>
                <a:ea typeface="+mn-ea"/>
                <a:cs typeface="+mn-cs"/>
              </a:rPr>
              <a:t>PC to continue PTC—4 factors</a:t>
            </a:r>
            <a:r>
              <a:rPr kumimoji="0" lang="en-US" sz="2133" b="1" i="0" u="none" strike="noStrike" kern="1200" cap="none" spc="0" normalizeH="0" baseline="0" noProof="0" dirty="0">
                <a:ln>
                  <a:noFill/>
                </a:ln>
                <a:solidFill>
                  <a:prstClr val="black"/>
                </a:solidFill>
                <a:effectLst/>
                <a:uLnTx/>
                <a:uFillTx/>
                <a:latin typeface="Calibri"/>
                <a:ea typeface="+mn-ea"/>
                <a:cs typeface="+mn-cs"/>
              </a:rPr>
              <a:t> </a:t>
            </a:r>
          </a:p>
          <a:p>
            <a:pPr marL="838190"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RCM 305(j)(1)</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0" i="0" u="none" strike="noStrike" kern="1200" cap="none" spc="0" normalizeH="0" baseline="0" noProof="0" dirty="0">
              <a:ln>
                <a:noFill/>
              </a:ln>
              <a:solidFill>
                <a:prstClr val="black"/>
              </a:solidFill>
              <a:effectLst/>
              <a:uLnTx/>
              <a:uFillTx/>
              <a:latin typeface="Calibri"/>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Completed by </a:t>
            </a:r>
            <a:r>
              <a:rPr kumimoji="0" lang="en-US" sz="2133" b="1" i="0" u="sng" strike="noStrike" kern="1200" cap="none" spc="0" normalizeH="0" baseline="0" noProof="0" dirty="0">
                <a:ln>
                  <a:noFill/>
                </a:ln>
                <a:solidFill>
                  <a:prstClr val="black"/>
                </a:solidFill>
                <a:effectLst/>
                <a:uLnTx/>
                <a:uFillTx/>
                <a:latin typeface="Calibri"/>
                <a:ea typeface="+mn-ea"/>
                <a:cs typeface="+mn-cs"/>
              </a:rPr>
              <a:t>neutral and detached officer</a:t>
            </a:r>
            <a:r>
              <a:rPr kumimoji="0" lang="en-US" sz="2133" b="0" i="0" u="none" strike="noStrike" kern="1200" cap="none" spc="0" normalizeH="0" baseline="0" noProof="0" dirty="0">
                <a:ln>
                  <a:noFill/>
                </a:ln>
                <a:solidFill>
                  <a:prstClr val="black"/>
                </a:solidFill>
                <a:effectLst/>
                <a:uLnTx/>
                <a:uFillTx/>
                <a:latin typeface="Calibri"/>
                <a:ea typeface="+mn-ea"/>
                <a:cs typeface="+mn-cs"/>
              </a:rPr>
              <a:t> within 48 hours </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133" b="1"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TextBox 38"/>
          <p:cNvSpPr txBox="1"/>
          <p:nvPr/>
        </p:nvSpPr>
        <p:spPr>
          <a:xfrm>
            <a:off x="464059" y="1593501"/>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40" name="TextBox 39"/>
          <p:cNvSpPr txBox="1">
            <a:spLocks noChangeAspect="1"/>
          </p:cNvSpPr>
          <p:nvPr/>
        </p:nvSpPr>
        <p:spPr>
          <a:xfrm>
            <a:off x="2660189" y="1820791"/>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41" name="Straight Arrow Connector 40"/>
          <p:cNvCxnSpPr/>
          <p:nvPr/>
        </p:nvCxnSpPr>
        <p:spPr>
          <a:xfrm flipV="1">
            <a:off x="1252732" y="1320125"/>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96388" y="914400"/>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43" name="Straight Arrow Connector 42"/>
          <p:cNvCxnSpPr/>
          <p:nvPr/>
        </p:nvCxnSpPr>
        <p:spPr>
          <a:xfrm>
            <a:off x="2369762" y="1776250"/>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757311" y="915561"/>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49" name="TextBox 48"/>
          <p:cNvSpPr txBox="1"/>
          <p:nvPr/>
        </p:nvSpPr>
        <p:spPr>
          <a:xfrm>
            <a:off x="7320136" y="1776250"/>
            <a:ext cx="980943" cy="830997"/>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50" name="Straight Arrow Connector 49"/>
          <p:cNvCxnSpPr/>
          <p:nvPr/>
        </p:nvCxnSpPr>
        <p:spPr>
          <a:xfrm>
            <a:off x="4628265" y="1812293"/>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02611" y="1777451"/>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52" name="Straight Arrow Connector 51"/>
          <p:cNvCxnSpPr/>
          <p:nvPr/>
        </p:nvCxnSpPr>
        <p:spPr>
          <a:xfrm flipV="1">
            <a:off x="6128615" y="1808415"/>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14556" y="1789331"/>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362388" y="931887"/>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55" name="TextBox 54"/>
          <p:cNvSpPr txBox="1"/>
          <p:nvPr/>
        </p:nvSpPr>
        <p:spPr>
          <a:xfrm>
            <a:off x="9380184" y="1762884"/>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56" name="Straight Arrow Connector 55"/>
          <p:cNvCxnSpPr/>
          <p:nvPr/>
        </p:nvCxnSpPr>
        <p:spPr>
          <a:xfrm flipV="1">
            <a:off x="10413678" y="1593501"/>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9090726" y="1809288"/>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8371037" y="1808415"/>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368492" y="964138"/>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0" name="TextBox 59"/>
          <p:cNvSpPr txBox="1"/>
          <p:nvPr/>
        </p:nvSpPr>
        <p:spPr>
          <a:xfrm>
            <a:off x="6145152" y="938437"/>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61" name="Straight Arrow Connector 60"/>
          <p:cNvCxnSpPr/>
          <p:nvPr/>
        </p:nvCxnSpPr>
        <p:spPr>
          <a:xfrm>
            <a:off x="7066025" y="1820791"/>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0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EBBB6A-635A-0681-4D87-1495ED2AF6F8}"/>
              </a:ext>
            </a:extLst>
          </p:cNvPr>
          <p:cNvSpPr>
            <a:spLocks noGrp="1"/>
          </p:cNvSpPr>
          <p:nvPr>
            <p:ph idx="1"/>
          </p:nvPr>
        </p:nvSpPr>
        <p:spPr>
          <a:xfrm>
            <a:off x="1905000" y="1295401"/>
            <a:ext cx="8229600" cy="4525963"/>
          </a:xfrm>
        </p:spPr>
        <p:txBody>
          <a:bodyPr/>
          <a:lstStyle/>
          <a:p>
            <a:pPr marL="0" indent="0">
              <a:buNone/>
            </a:pPr>
            <a:r>
              <a:rPr lang="en-US" kern="100" dirty="0">
                <a:solidFill>
                  <a:srgbClr val="000000"/>
                </a:solidFill>
                <a:latin typeface="Publico"/>
                <a:ea typeface="Calibri" panose="020F0502020204030204" pitchFamily="34" charset="0"/>
                <a:cs typeface="Times New Roman" panose="02020603050405020304" pitchFamily="18" charset="0"/>
              </a:rPr>
              <a:t>The information provided throughout this training aid does not, and is not intended to, constitute legal advice; instead, all information, laws, statues, content, and materials for this training aid are for general informational purposes only.  This </a:t>
            </a:r>
            <a:r>
              <a:rPr lang="en-US" kern="100" dirty="0">
                <a:solidFill>
                  <a:srgbClr val="000000"/>
                </a:solidFill>
                <a:effectLst/>
                <a:latin typeface="Publico"/>
                <a:ea typeface="Calibri" panose="020F0502020204030204" pitchFamily="34" charset="0"/>
                <a:cs typeface="Times New Roman" panose="02020603050405020304" pitchFamily="18" charset="0"/>
              </a:rPr>
              <a:t>training aid may not constitute the most up-to-date legal or other relevant legal information. </a:t>
            </a:r>
            <a:r>
              <a:rPr lang="en-US" b="1" dirty="0">
                <a:effectLst/>
                <a:latin typeface="Calibri" panose="020F0502020204030204" pitchFamily="34" charset="0"/>
                <a:ea typeface="Calibri" panose="020F0502020204030204" pitchFamily="34" charset="0"/>
              </a:rPr>
              <a:t>Judge Advocates need to conduct their own due diligence through independent further legal research on any specific legal issue contained in this training package. </a:t>
            </a:r>
            <a:r>
              <a:rPr lang="en-US" kern="100" dirty="0">
                <a:solidFill>
                  <a:srgbClr val="000000"/>
                </a:solidFill>
                <a:effectLst/>
                <a:latin typeface="Publico"/>
                <a:ea typeface="Calibri" panose="020F0502020204030204" pitchFamily="34" charset="0"/>
                <a:cs typeface="Times New Roman" panose="02020603050405020304" pitchFamily="18" charset="0"/>
              </a:rPr>
              <a:t>No reader, user, or trainee of this product should act or refrain from acting based on information from this training aid without first seeking legal advice from an attorney in the relevant jurisdiction.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283963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788" y="-9985"/>
            <a:ext cx="6890425" cy="6858000"/>
          </a:xfrm>
          <a:prstGeom prst="rect">
            <a:avLst/>
          </a:prstGeom>
        </p:spPr>
      </p:pic>
      <p:sp>
        <p:nvSpPr>
          <p:cNvPr id="15" name="Rounded Rectangle 14"/>
          <p:cNvSpPr/>
          <p:nvPr/>
        </p:nvSpPr>
        <p:spPr>
          <a:xfrm>
            <a:off x="3048000" y="3657600"/>
            <a:ext cx="27432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5"/>
          <p:cNvSpPr/>
          <p:nvPr/>
        </p:nvSpPr>
        <p:spPr>
          <a:xfrm>
            <a:off x="3048000" y="2819400"/>
            <a:ext cx="59436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385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ular Callout 2"/>
          <p:cNvSpPr/>
          <p:nvPr/>
        </p:nvSpPr>
        <p:spPr>
          <a:xfrm rot="10800000">
            <a:off x="1414462" y="3028154"/>
            <a:ext cx="10555419" cy="3525043"/>
          </a:xfrm>
          <a:prstGeom prst="wedgeRoundRectCallou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24" name="TextBox 23"/>
          <p:cNvSpPr txBox="1"/>
          <p:nvPr/>
        </p:nvSpPr>
        <p:spPr>
          <a:xfrm>
            <a:off x="1668687" y="2994999"/>
            <a:ext cx="10301197" cy="37032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CDR must </a:t>
            </a:r>
            <a:r>
              <a:rPr kumimoji="0" lang="en-US" sz="2133" b="1" i="0" u="sng" strike="noStrike" kern="1200" cap="none" spc="0" normalizeH="0" baseline="0" noProof="0" dirty="0">
                <a:ln>
                  <a:noFill/>
                </a:ln>
                <a:solidFill>
                  <a:prstClr val="black"/>
                </a:solidFill>
                <a:effectLst/>
                <a:uLnTx/>
                <a:uFillTx/>
                <a:latin typeface="Calibri"/>
                <a:ea typeface="+mn-ea"/>
                <a:cs typeface="+mn-cs"/>
              </a:rPr>
              <a:t>decide in writing </a:t>
            </a:r>
            <a:r>
              <a:rPr kumimoji="0" lang="en-US" sz="2133" b="0" i="0" u="none" strike="noStrike" kern="1200" cap="none" spc="0" normalizeH="0" baseline="0" noProof="0" dirty="0">
                <a:ln>
                  <a:noFill/>
                </a:ln>
                <a:solidFill>
                  <a:prstClr val="black"/>
                </a:solidFill>
                <a:effectLst/>
                <a:uLnTx/>
                <a:uFillTx/>
                <a:latin typeface="Calibri"/>
                <a:ea typeface="+mn-ea"/>
                <a:cs typeface="+mn-cs"/>
              </a:rPr>
              <a:t>whether </a:t>
            </a:r>
            <a:r>
              <a:rPr kumimoji="0" lang="en-US" sz="2133" b="1" i="0" u="sng" strike="noStrike" kern="1200" cap="none" spc="0" normalizeH="0" baseline="0" noProof="0" dirty="0">
                <a:ln>
                  <a:noFill/>
                </a:ln>
                <a:solidFill>
                  <a:prstClr val="black"/>
                </a:solidFill>
                <a:effectLst/>
                <a:uLnTx/>
                <a:uFillTx/>
                <a:latin typeface="Calibri"/>
                <a:ea typeface="+mn-ea"/>
                <a:cs typeface="+mn-cs"/>
              </a:rPr>
              <a:t>PTC will continue</a:t>
            </a:r>
            <a:r>
              <a:rPr kumimoji="0" lang="en-US" sz="2133" b="1" i="0" u="none" strike="noStrike" kern="1200" cap="none" spc="0" normalizeH="0" baseline="0" noProof="0" dirty="0">
                <a:ln>
                  <a:noFill/>
                </a:ln>
                <a:solidFill>
                  <a:prstClr val="black"/>
                </a:solidFill>
                <a:effectLst/>
                <a:uLnTx/>
                <a:uFillTx/>
                <a:latin typeface="Calibri"/>
                <a:ea typeface="+mn-ea"/>
                <a:cs typeface="+mn-cs"/>
              </a:rPr>
              <a:t>. </a:t>
            </a:r>
            <a:r>
              <a:rPr kumimoji="0" lang="en-US" sz="2133" b="0" i="0" u="none" strike="noStrike" kern="1200" cap="none" spc="0" normalizeH="0" baseline="0" noProof="0">
                <a:ln>
                  <a:noFill/>
                </a:ln>
                <a:solidFill>
                  <a:prstClr val="black"/>
                </a:solidFill>
                <a:effectLst/>
                <a:uLnTx/>
                <a:uFillTx/>
                <a:latin typeface="Calibri"/>
                <a:ea typeface="+mn-ea"/>
                <a:cs typeface="+mn-cs"/>
              </a:rPr>
              <a:t>RCM 305</a:t>
            </a:r>
            <a:r>
              <a:rPr kumimoji="0" lang="en-US" sz="2133" b="0" i="0" u="none" strike="noStrike" kern="1200" cap="none" spc="0" normalizeH="0" baseline="0" noProof="0" dirty="0">
                <a:ln>
                  <a:noFill/>
                </a:ln>
                <a:solidFill>
                  <a:prstClr val="black"/>
                </a:solidFill>
                <a:effectLst/>
                <a:uLnTx/>
                <a:uFillTx/>
                <a:latin typeface="Calibri"/>
                <a:ea typeface="+mn-ea"/>
                <a:cs typeface="+mn-cs"/>
              </a:rPr>
              <a:t>(i)(2)(C).</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CDR can continue PTC based on </a:t>
            </a:r>
            <a:r>
              <a:rPr kumimoji="0" lang="en-US" sz="2133" b="1" i="0" u="sng" strike="noStrike" kern="1200" cap="none" spc="0" normalizeH="0" baseline="0" noProof="0" dirty="0">
                <a:ln>
                  <a:noFill/>
                </a:ln>
                <a:solidFill>
                  <a:prstClr val="black"/>
                </a:solidFill>
                <a:effectLst/>
                <a:uLnTx/>
                <a:uFillTx/>
                <a:latin typeface="Calibri"/>
                <a:ea typeface="+mn-ea"/>
                <a:cs typeface="+mn-cs"/>
              </a:rPr>
              <a:t>Probable Cause</a:t>
            </a:r>
            <a:r>
              <a:rPr kumimoji="0" lang="en-US" sz="2133" b="1" i="0" u="none" strike="noStrike" kern="1200" cap="none" spc="0" normalizeH="0" baseline="0" noProof="0" dirty="0">
                <a:ln>
                  <a:noFill/>
                </a:ln>
                <a:solidFill>
                  <a:prstClr val="black"/>
                </a:solidFill>
                <a:effectLst/>
                <a:uLnTx/>
                <a:uFillTx/>
                <a:latin typeface="Calibri"/>
                <a:ea typeface="+mn-ea"/>
                <a:cs typeface="+mn-cs"/>
              </a:rPr>
              <a:t> </a:t>
            </a:r>
            <a:r>
              <a:rPr kumimoji="0" lang="en-US" sz="2133" b="0" i="0" u="none" strike="noStrike" kern="1200" cap="none" spc="0" normalizeH="0" baseline="0" noProof="0" dirty="0">
                <a:ln>
                  <a:noFill/>
                </a:ln>
                <a:solidFill>
                  <a:prstClr val="black"/>
                </a:solidFill>
                <a:effectLst/>
                <a:uLnTx/>
                <a:uFillTx/>
                <a:latin typeface="Calibri"/>
                <a:ea typeface="+mn-ea"/>
                <a:cs typeface="+mn-cs"/>
              </a:rPr>
              <a:t>that:</a:t>
            </a: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Offense triable by CM committed; </a:t>
            </a: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Accused committed it; </a:t>
            </a: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PTC necessary b/c foreseeable Accused will not appear, or will engage in serious criminal misconduct; AND</a:t>
            </a: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Less severe forms of restraint are inadequate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0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a:ea typeface="+mn-ea"/>
                <a:cs typeface="+mn-cs"/>
              </a:rPr>
              <a:t>***</a:t>
            </a:r>
            <a:r>
              <a:rPr kumimoji="0" lang="en-US" sz="2800" b="1" i="0" u="sng" strike="noStrike" kern="1200" cap="none" spc="0" normalizeH="0" baseline="0" noProof="0" dirty="0">
                <a:ln>
                  <a:noFill/>
                </a:ln>
                <a:solidFill>
                  <a:prstClr val="black"/>
                </a:solidFill>
                <a:effectLst/>
                <a:uLnTx/>
                <a:uFillTx/>
                <a:latin typeface="Arial"/>
                <a:ea typeface="+mn-ea"/>
                <a:cs typeface="+mn-cs"/>
              </a:rPr>
              <a:t>Trial Counsel</a:t>
            </a:r>
            <a:r>
              <a:rPr kumimoji="0" lang="en-US" sz="2800" b="1" i="0" u="none" strike="noStrike" kern="1200" cap="none" spc="0" normalizeH="0" baseline="0" noProof="0" dirty="0">
                <a:ln>
                  <a:noFill/>
                </a:ln>
                <a:solidFill>
                  <a:prstClr val="black"/>
                </a:solidFill>
                <a:effectLst/>
                <a:uLnTx/>
                <a:uFillTx/>
                <a:latin typeface="Arial"/>
                <a:ea typeface="+mn-ea"/>
                <a:cs typeface="+mn-cs"/>
              </a:rPr>
              <a:t> is drafting the 72-hour memo for CDR’s review!***</a:t>
            </a:r>
          </a:p>
        </p:txBody>
      </p:sp>
      <p:sp>
        <p:nvSpPr>
          <p:cNvPr id="39" name="TextBox 38"/>
          <p:cNvSpPr txBox="1"/>
          <p:nvPr/>
        </p:nvSpPr>
        <p:spPr>
          <a:xfrm>
            <a:off x="464059" y="1665982"/>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40" name="TextBox 39"/>
          <p:cNvSpPr txBox="1">
            <a:spLocks noChangeAspect="1"/>
          </p:cNvSpPr>
          <p:nvPr/>
        </p:nvSpPr>
        <p:spPr>
          <a:xfrm>
            <a:off x="2660189" y="1893272"/>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41" name="Straight Arrow Connector 40"/>
          <p:cNvCxnSpPr/>
          <p:nvPr/>
        </p:nvCxnSpPr>
        <p:spPr>
          <a:xfrm flipV="1">
            <a:off x="1252732" y="1392606"/>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96388" y="986881"/>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43" name="Straight Arrow Connector 42"/>
          <p:cNvCxnSpPr/>
          <p:nvPr/>
        </p:nvCxnSpPr>
        <p:spPr>
          <a:xfrm>
            <a:off x="2369762" y="1848731"/>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757311" y="988042"/>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50" name="TextBox 49"/>
          <p:cNvSpPr txBox="1"/>
          <p:nvPr/>
        </p:nvSpPr>
        <p:spPr>
          <a:xfrm>
            <a:off x="7320136" y="1848731"/>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51" name="Straight Arrow Connector 50"/>
          <p:cNvCxnSpPr/>
          <p:nvPr/>
        </p:nvCxnSpPr>
        <p:spPr>
          <a:xfrm>
            <a:off x="4628265" y="1884774"/>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902611" y="1849932"/>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53" name="Straight Arrow Connector 52"/>
          <p:cNvCxnSpPr/>
          <p:nvPr/>
        </p:nvCxnSpPr>
        <p:spPr>
          <a:xfrm flipV="1">
            <a:off x="6128615" y="1880896"/>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14556" y="1861812"/>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362388" y="1004368"/>
            <a:ext cx="978955" cy="830997"/>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56" name="TextBox 55"/>
          <p:cNvSpPr txBox="1"/>
          <p:nvPr/>
        </p:nvSpPr>
        <p:spPr>
          <a:xfrm>
            <a:off x="9380184" y="1835365"/>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57" name="Straight Arrow Connector 56"/>
          <p:cNvCxnSpPr/>
          <p:nvPr/>
        </p:nvCxnSpPr>
        <p:spPr>
          <a:xfrm flipV="1">
            <a:off x="10413678" y="1665982"/>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090726" y="1881769"/>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8371037" y="1880896"/>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0368492" y="1036619"/>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1" name="TextBox 60"/>
          <p:cNvSpPr txBox="1"/>
          <p:nvPr/>
        </p:nvSpPr>
        <p:spPr>
          <a:xfrm>
            <a:off x="6145152" y="1010918"/>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62" name="Straight Arrow Connector 61"/>
          <p:cNvCxnSpPr/>
          <p:nvPr/>
        </p:nvCxnSpPr>
        <p:spPr>
          <a:xfrm>
            <a:off x="7066025" y="1893272"/>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1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613" y="0"/>
            <a:ext cx="5190163" cy="68438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0"/>
            <a:ext cx="5953304" cy="6805098"/>
          </a:xfrm>
          <a:prstGeom prst="rect">
            <a:avLst/>
          </a:prstGeom>
        </p:spPr>
      </p:pic>
      <p:sp>
        <p:nvSpPr>
          <p:cNvPr id="7" name="Rounded Rectangle 6"/>
          <p:cNvSpPr/>
          <p:nvPr/>
        </p:nvSpPr>
        <p:spPr>
          <a:xfrm>
            <a:off x="533400" y="2133600"/>
            <a:ext cx="48006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6248400" y="990600"/>
            <a:ext cx="5334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ounded Rectangle 8"/>
          <p:cNvSpPr/>
          <p:nvPr/>
        </p:nvSpPr>
        <p:spPr>
          <a:xfrm>
            <a:off x="8534400" y="2133600"/>
            <a:ext cx="24384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94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87" name="Rounded Rectangular Callout 86"/>
          <p:cNvSpPr/>
          <p:nvPr/>
        </p:nvSpPr>
        <p:spPr>
          <a:xfrm rot="10800000">
            <a:off x="76200" y="2971800"/>
            <a:ext cx="10668000" cy="3581400"/>
          </a:xfrm>
          <a:prstGeom prst="wedgeRoundRectCallout">
            <a:avLst>
              <a:gd name="adj1" fmla="val -45482"/>
              <a:gd name="adj2" fmla="val 58052"/>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228600" y="3068111"/>
            <a:ext cx="1043940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Military Magistrate </a:t>
            </a:r>
            <a:r>
              <a:rPr kumimoji="0" lang="en-US" sz="1800" b="0" i="0" u="none" strike="noStrike" kern="1200" cap="none" spc="0" normalizeH="0" baseline="0" noProof="0" dirty="0">
                <a:ln>
                  <a:noFill/>
                </a:ln>
                <a:solidFill>
                  <a:prstClr val="black"/>
                </a:solidFill>
                <a:effectLst/>
                <a:uLnTx/>
                <a:uFillTx/>
                <a:latin typeface="Calibri"/>
                <a:ea typeface="+mn-ea"/>
                <a:cs typeface="+mn-cs"/>
              </a:rPr>
              <a:t>reviews PC determination and </a:t>
            </a:r>
            <a:r>
              <a:rPr kumimoji="0" lang="en-US" sz="1800" b="1" i="0" u="sng" strike="noStrike" kern="1200" cap="none" spc="0" normalizeH="0" baseline="0" noProof="0" dirty="0">
                <a:ln>
                  <a:noFill/>
                </a:ln>
                <a:solidFill>
                  <a:prstClr val="black"/>
                </a:solidFill>
                <a:effectLst/>
                <a:uLnTx/>
                <a:uFillTx/>
                <a:latin typeface="Calibri"/>
                <a:ea typeface="+mn-ea"/>
                <a:cs typeface="+mn-cs"/>
              </a:rPr>
              <a:t>need for continued PTC</a:t>
            </a:r>
            <a:r>
              <a:rPr kumimoji="0" lang="en-US" sz="1800" b="0" i="0" u="none" strike="noStrike" kern="1200" cap="none" spc="0" normalizeH="0" baseline="0" noProof="0" dirty="0">
                <a:ln>
                  <a:noFill/>
                </a:ln>
                <a:solidFill>
                  <a:prstClr val="black"/>
                </a:solidFill>
                <a:effectLst/>
                <a:uLnTx/>
                <a:uFillTx/>
                <a:latin typeface="Calibri"/>
                <a:ea typeface="+mn-ea"/>
                <a:cs typeface="+mn-cs"/>
              </a:rPr>
              <a:t>.  RCM 305(j)(2).</a:t>
            </a:r>
          </a:p>
          <a:p>
            <a:pPr marL="838190"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Occurs </a:t>
            </a:r>
            <a:r>
              <a:rPr kumimoji="0" lang="en-US" sz="1800" b="1" i="0" u="sng" strike="noStrike" kern="1200" cap="none" spc="0" normalizeH="0" baseline="0" noProof="0" dirty="0">
                <a:ln>
                  <a:noFill/>
                </a:ln>
                <a:solidFill>
                  <a:prstClr val="black"/>
                </a:solidFill>
                <a:effectLst/>
                <a:uLnTx/>
                <a:uFillTx/>
                <a:latin typeface="Calibri"/>
                <a:ea typeface="+mn-ea"/>
                <a:cs typeface="+mn-cs"/>
              </a:rPr>
              <a:t>within 7 days</a:t>
            </a:r>
            <a:r>
              <a:rPr kumimoji="0" lang="en-US" sz="1800" b="0" i="0" u="none" strike="noStrike" kern="1200" cap="none" spc="0" normalizeH="0" baseline="0" noProof="0" dirty="0">
                <a:ln>
                  <a:noFill/>
                </a:ln>
                <a:solidFill>
                  <a:prstClr val="black"/>
                </a:solidFill>
                <a:effectLst/>
                <a:uLnTx/>
                <a:uFillTx/>
                <a:latin typeface="Calibri"/>
                <a:ea typeface="+mn-ea"/>
                <a:cs typeface="+mn-cs"/>
              </a:rPr>
              <a:t>; may extend to 10 days with good cause</a:t>
            </a:r>
          </a:p>
          <a:p>
            <a:pPr marL="838190"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Government bears the burden by a </a:t>
            </a:r>
            <a:r>
              <a:rPr kumimoji="0" lang="en-US" sz="1800" b="1" i="0" u="sng" strike="noStrike" kern="1200" cap="none" spc="0" normalizeH="0" baseline="0" noProof="0" dirty="0">
                <a:ln>
                  <a:noFill/>
                </a:ln>
                <a:solidFill>
                  <a:prstClr val="black"/>
                </a:solidFill>
                <a:effectLst/>
                <a:uLnTx/>
                <a:uFillTx/>
                <a:latin typeface="Calibri"/>
                <a:ea typeface="+mn-ea"/>
                <a:cs typeface="+mn-cs"/>
              </a:rPr>
              <a:t>preponderance of evidence</a:t>
            </a:r>
          </a:p>
          <a:p>
            <a:pPr marL="838190" marR="0" lvl="1" indent="-38099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MREs generally don’t apply </a:t>
            </a:r>
            <a:r>
              <a:rPr kumimoji="0" lang="en-US" sz="1800" b="0" i="0" u="none" strike="noStrike" kern="1200" cap="none" spc="0" normalizeH="0" baseline="0" noProof="0" dirty="0">
                <a:ln>
                  <a:noFill/>
                </a:ln>
                <a:solidFill>
                  <a:prstClr val="black"/>
                </a:solidFill>
                <a:effectLst/>
                <a:uLnTx/>
                <a:uFillTx/>
                <a:latin typeface="Calibri"/>
                <a:ea typeface="+mn-ea"/>
                <a:cs typeface="+mn-cs"/>
              </a:rPr>
              <a:t>except privileges and 302/205</a:t>
            </a:r>
          </a:p>
          <a:p>
            <a:pPr marL="838190" marR="0" lvl="1" indent="-38099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Accused and counsel must be allowed to appear and make a statement</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FF0000"/>
                </a:solidFill>
                <a:effectLst/>
                <a:uLnTx/>
                <a:uFillTx/>
                <a:latin typeface="Calibri"/>
                <a:ea typeface="+mn-ea"/>
                <a:cs typeface="+mn-cs"/>
              </a:rPr>
              <a:t>Remember to comply with requirements to notify the victim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sng" strike="noStrike" kern="1200" cap="none" spc="0" normalizeH="0" baseline="0" noProof="0" dirty="0">
              <a:ln>
                <a:noFill/>
              </a:ln>
              <a:solidFill>
                <a:prstClr val="black"/>
              </a:solidFill>
              <a:effectLst/>
              <a:uLnTx/>
              <a:uFillTx/>
              <a:latin typeface="Calibri"/>
              <a:ea typeface="+mn-ea"/>
              <a:cs typeface="+mn-cs"/>
            </a:endParaRPr>
          </a:p>
        </p:txBody>
      </p:sp>
      <p:sp>
        <p:nvSpPr>
          <p:cNvPr id="39" name="TextBox 38"/>
          <p:cNvSpPr txBox="1"/>
          <p:nvPr/>
        </p:nvSpPr>
        <p:spPr>
          <a:xfrm>
            <a:off x="464059" y="1593501"/>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40" name="TextBox 39"/>
          <p:cNvSpPr txBox="1">
            <a:spLocks noChangeAspect="1"/>
          </p:cNvSpPr>
          <p:nvPr/>
        </p:nvSpPr>
        <p:spPr>
          <a:xfrm>
            <a:off x="2660189" y="1820791"/>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41" name="Straight Arrow Connector 40"/>
          <p:cNvCxnSpPr/>
          <p:nvPr/>
        </p:nvCxnSpPr>
        <p:spPr>
          <a:xfrm flipV="1">
            <a:off x="1252732" y="1320125"/>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96388" y="914400"/>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43" name="Straight Arrow Connector 42"/>
          <p:cNvCxnSpPr/>
          <p:nvPr/>
        </p:nvCxnSpPr>
        <p:spPr>
          <a:xfrm>
            <a:off x="2369762" y="1776250"/>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757311" y="915561"/>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49" name="TextBox 48"/>
          <p:cNvSpPr txBox="1"/>
          <p:nvPr/>
        </p:nvSpPr>
        <p:spPr>
          <a:xfrm>
            <a:off x="7320136" y="1776250"/>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50" name="Straight Arrow Connector 49"/>
          <p:cNvCxnSpPr/>
          <p:nvPr/>
        </p:nvCxnSpPr>
        <p:spPr>
          <a:xfrm>
            <a:off x="4628265" y="1812293"/>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902611" y="1777451"/>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52" name="Straight Arrow Connector 51"/>
          <p:cNvCxnSpPr/>
          <p:nvPr/>
        </p:nvCxnSpPr>
        <p:spPr>
          <a:xfrm flipV="1">
            <a:off x="6128615" y="1808415"/>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3714556" y="1789331"/>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8362388" y="931887"/>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55" name="TextBox 54"/>
          <p:cNvSpPr txBox="1"/>
          <p:nvPr/>
        </p:nvSpPr>
        <p:spPr>
          <a:xfrm>
            <a:off x="9380184" y="1762884"/>
            <a:ext cx="956932" cy="830997"/>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56" name="Straight Arrow Connector 55"/>
          <p:cNvCxnSpPr/>
          <p:nvPr/>
        </p:nvCxnSpPr>
        <p:spPr>
          <a:xfrm flipV="1">
            <a:off x="10413678" y="1593501"/>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9090726" y="1809288"/>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8371037" y="1808415"/>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0368492" y="964138"/>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0" name="TextBox 59"/>
          <p:cNvSpPr txBox="1"/>
          <p:nvPr/>
        </p:nvSpPr>
        <p:spPr>
          <a:xfrm>
            <a:off x="6145152" y="938437"/>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61" name="Straight Arrow Connector 60"/>
          <p:cNvCxnSpPr/>
          <p:nvPr/>
        </p:nvCxnSpPr>
        <p:spPr>
          <a:xfrm>
            <a:off x="7066025" y="1820791"/>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3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DC71D-F572-2CCB-F947-01CA14F25DC8}"/>
              </a:ext>
            </a:extLst>
          </p:cNvPr>
          <p:cNvSpPr>
            <a:spLocks noGrp="1"/>
          </p:cNvSpPr>
          <p:nvPr>
            <p:ph type="title"/>
          </p:nvPr>
        </p:nvSpPr>
        <p:spPr>
          <a:xfrm>
            <a:off x="609600" y="38745"/>
            <a:ext cx="10972800" cy="693091"/>
          </a:xfrm>
        </p:spPr>
        <p:txBody>
          <a:bodyPr>
            <a:noAutofit/>
          </a:bodyPr>
          <a:lstStyle/>
          <a:p>
            <a:r>
              <a:rPr lang="en-US" sz="4800" b="1" dirty="0"/>
              <a:t>Victim Rights</a:t>
            </a:r>
          </a:p>
        </p:txBody>
      </p:sp>
      <p:sp>
        <p:nvSpPr>
          <p:cNvPr id="3" name="Content Placeholder 2">
            <a:extLst>
              <a:ext uri="{FF2B5EF4-FFF2-40B4-BE49-F238E27FC236}">
                <a16:creationId xmlns:a16="http://schemas.microsoft.com/office/drawing/2014/main" id="{52BAAFDC-6C75-DD89-C036-DEB6336068F6}"/>
              </a:ext>
            </a:extLst>
          </p:cNvPr>
          <p:cNvSpPr>
            <a:spLocks noGrp="1"/>
          </p:cNvSpPr>
          <p:nvPr>
            <p:ph idx="1"/>
          </p:nvPr>
        </p:nvSpPr>
        <p:spPr/>
        <p:txBody>
          <a:bodyPr/>
          <a:lstStyle/>
          <a:p>
            <a:r>
              <a:rPr lang="en-US" dirty="0"/>
              <a:t>Victim must receive </a:t>
            </a:r>
            <a:r>
              <a:rPr lang="en-US" dirty="0">
                <a:solidFill>
                  <a:srgbClr val="FFFF00"/>
                </a:solidFill>
              </a:rPr>
              <a:t>notice, right to confer &amp; has right to be reasonably heard </a:t>
            </a:r>
            <a:r>
              <a:rPr lang="en-US" dirty="0"/>
              <a:t>at the PTC Hearing! </a:t>
            </a:r>
          </a:p>
          <a:p>
            <a:pPr lvl="2"/>
            <a:r>
              <a:rPr lang="en-US" sz="2800" dirty="0"/>
              <a:t>Article 6b and AR 27-10 para. 17-14.</a:t>
            </a:r>
          </a:p>
          <a:p>
            <a:pPr algn="l"/>
            <a:r>
              <a:rPr lang="en-US" b="0" i="0" u="none" strike="noStrike" baseline="0" dirty="0">
                <a:solidFill>
                  <a:srgbClr val="FFFFFF"/>
                </a:solidFill>
              </a:rPr>
              <a:t>Personal appearance by victim not required, right to be heard may be accomplished telephonically, or through counsel.</a:t>
            </a:r>
          </a:p>
          <a:p>
            <a:pPr algn="l"/>
            <a:r>
              <a:rPr lang="en-US" dirty="0"/>
              <a:t>Notification of the release or escape of the accused, unless the notification endangers the safety of any person. </a:t>
            </a:r>
          </a:p>
          <a:p>
            <a:pPr lvl="2"/>
            <a:r>
              <a:rPr lang="en-US" dirty="0"/>
              <a:t>Article 6b(a)(4)(A).</a:t>
            </a:r>
          </a:p>
          <a:p>
            <a:endParaRPr lang="en-US" dirty="0"/>
          </a:p>
        </p:txBody>
      </p:sp>
      <p:pic>
        <p:nvPicPr>
          <p:cNvPr id="6" name="Picture 5">
            <a:extLst>
              <a:ext uri="{FF2B5EF4-FFF2-40B4-BE49-F238E27FC236}">
                <a16:creationId xmlns:a16="http://schemas.microsoft.com/office/drawing/2014/main" id="{FDC9D23E-39D1-7173-3E15-E9ACB73DC8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1800" y="5029200"/>
            <a:ext cx="1828800" cy="1828800"/>
          </a:xfrm>
          <a:prstGeom prst="rect">
            <a:avLst/>
          </a:prstGeom>
        </p:spPr>
      </p:pic>
    </p:spTree>
    <p:extLst>
      <p:ext uri="{BB962C8B-B14F-4D97-AF65-F5344CB8AC3E}">
        <p14:creationId xmlns:p14="http://schemas.microsoft.com/office/powerpoint/2010/main" val="268857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0"/>
            <a:ext cx="5117792"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0"/>
            <a:ext cx="5051101" cy="6858000"/>
          </a:xfrm>
          <a:prstGeom prst="rect">
            <a:avLst/>
          </a:prstGeom>
        </p:spPr>
      </p:pic>
      <p:sp>
        <p:nvSpPr>
          <p:cNvPr id="6" name="Rounded Rectangle 5"/>
          <p:cNvSpPr/>
          <p:nvPr/>
        </p:nvSpPr>
        <p:spPr>
          <a:xfrm>
            <a:off x="762000" y="1905000"/>
            <a:ext cx="4572000" cy="1676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6781800" y="1447800"/>
            <a:ext cx="4648200" cy="152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ounded Rectangle 7"/>
          <p:cNvSpPr/>
          <p:nvPr/>
        </p:nvSpPr>
        <p:spPr>
          <a:xfrm>
            <a:off x="6781800" y="3570642"/>
            <a:ext cx="4648200" cy="3917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373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ular Callout 2"/>
          <p:cNvSpPr/>
          <p:nvPr/>
        </p:nvSpPr>
        <p:spPr>
          <a:xfrm rot="10800000">
            <a:off x="3971284" y="3070644"/>
            <a:ext cx="8144515" cy="2747782"/>
          </a:xfrm>
          <a:prstGeom prst="wedgeRectCallou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39" name="TextBox 38"/>
          <p:cNvSpPr txBox="1"/>
          <p:nvPr/>
        </p:nvSpPr>
        <p:spPr>
          <a:xfrm>
            <a:off x="25101" y="1576896"/>
            <a:ext cx="950404" cy="1077218"/>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40" name="TextBox 39"/>
          <p:cNvSpPr txBox="1">
            <a:spLocks noChangeAspect="1"/>
          </p:cNvSpPr>
          <p:nvPr/>
        </p:nvSpPr>
        <p:spPr>
          <a:xfrm>
            <a:off x="2221231" y="1804186"/>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41" name="Straight Arrow Connector 40"/>
          <p:cNvCxnSpPr/>
          <p:nvPr/>
        </p:nvCxnSpPr>
        <p:spPr>
          <a:xfrm flipV="1">
            <a:off x="813774" y="1303520"/>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57430" y="897795"/>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43" name="Straight Arrow Connector 42"/>
          <p:cNvCxnSpPr/>
          <p:nvPr/>
        </p:nvCxnSpPr>
        <p:spPr>
          <a:xfrm>
            <a:off x="1930804" y="1759645"/>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318353" y="898956"/>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52" name="TextBox 51"/>
          <p:cNvSpPr txBox="1"/>
          <p:nvPr/>
        </p:nvSpPr>
        <p:spPr>
          <a:xfrm>
            <a:off x="6881178" y="1759645"/>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53" name="Straight Arrow Connector 52"/>
          <p:cNvCxnSpPr/>
          <p:nvPr/>
        </p:nvCxnSpPr>
        <p:spPr>
          <a:xfrm>
            <a:off x="4189307" y="1795688"/>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463653" y="1760846"/>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55" name="Straight Arrow Connector 54"/>
          <p:cNvCxnSpPr/>
          <p:nvPr/>
        </p:nvCxnSpPr>
        <p:spPr>
          <a:xfrm flipV="1">
            <a:off x="5689657" y="1791810"/>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3275598" y="1772726"/>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923430" y="915282"/>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58" name="TextBox 57"/>
          <p:cNvSpPr txBox="1"/>
          <p:nvPr/>
        </p:nvSpPr>
        <p:spPr>
          <a:xfrm>
            <a:off x="9583367" y="941689"/>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59" name="Straight Arrow Connector 58"/>
          <p:cNvCxnSpPr>
            <a:stCxn id="58" idx="2"/>
            <a:endCxn id="62" idx="0"/>
          </p:cNvCxnSpPr>
          <p:nvPr/>
        </p:nvCxnSpPr>
        <p:spPr>
          <a:xfrm>
            <a:off x="10061833" y="1772686"/>
            <a:ext cx="0" cy="3522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9033862" y="1303520"/>
            <a:ext cx="501733" cy="13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932079" y="1791810"/>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9531079" y="2124950"/>
            <a:ext cx="1061508" cy="584775"/>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3" name="TextBox 62"/>
          <p:cNvSpPr txBox="1"/>
          <p:nvPr/>
        </p:nvSpPr>
        <p:spPr>
          <a:xfrm>
            <a:off x="5706194" y="921832"/>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64" name="Straight Arrow Connector 63"/>
          <p:cNvCxnSpPr/>
          <p:nvPr/>
        </p:nvCxnSpPr>
        <p:spPr>
          <a:xfrm>
            <a:off x="6627067" y="1804186"/>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079322" y="3196514"/>
            <a:ext cx="7820578" cy="2533707"/>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Local 27-10 supplement may have CMD visitation requirements</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67" b="1" i="0" u="none" strike="noStrike" kern="1200" cap="none" spc="0" normalizeH="0" baseline="0" noProof="0" dirty="0">
              <a:ln>
                <a:noFill/>
              </a:ln>
              <a:solidFill>
                <a:prstClr val="black"/>
              </a:solidFill>
              <a:effectLst/>
              <a:uLnTx/>
              <a:uFillTx/>
              <a:latin typeface="Calibri"/>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Unit is responsible for all movements of accused to/from confinement facility</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Meetings with TDS</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Arraignment</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Pretrial hearings</a:t>
            </a:r>
          </a:p>
          <a:p>
            <a:pPr marL="990575" marR="0" lvl="1"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1" i="0" u="none" strike="noStrike" kern="1200" cap="none" spc="0" normalizeH="0" baseline="0" noProof="0" dirty="0">
                <a:ln>
                  <a:noFill/>
                </a:ln>
                <a:solidFill>
                  <a:prstClr val="black"/>
                </a:solidFill>
                <a:effectLst/>
                <a:uLnTx/>
                <a:uFillTx/>
                <a:latin typeface="Calibri"/>
                <a:ea typeface="+mn-ea"/>
                <a:cs typeface="+mn-cs"/>
              </a:rPr>
              <a:t>Trial</a:t>
            </a:r>
          </a:p>
        </p:txBody>
      </p:sp>
    </p:spTree>
    <p:extLst>
      <p:ext uri="{BB962C8B-B14F-4D97-AF65-F5344CB8AC3E}">
        <p14:creationId xmlns:p14="http://schemas.microsoft.com/office/powerpoint/2010/main" val="109147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E69F-2500-9418-3DF8-521A6A5AE88E}"/>
              </a:ext>
            </a:extLst>
          </p:cNvPr>
          <p:cNvSpPr>
            <a:spLocks noGrp="1"/>
          </p:cNvSpPr>
          <p:nvPr>
            <p:ph type="title"/>
          </p:nvPr>
        </p:nvSpPr>
        <p:spPr/>
        <p:txBody>
          <a:bodyPr/>
          <a:lstStyle/>
          <a:p>
            <a:r>
              <a:rPr lang="en-US" b="1" dirty="0"/>
              <a:t>Main Takeaways</a:t>
            </a:r>
          </a:p>
        </p:txBody>
      </p:sp>
      <p:sp>
        <p:nvSpPr>
          <p:cNvPr id="3" name="Content Placeholder 2">
            <a:extLst>
              <a:ext uri="{FF2B5EF4-FFF2-40B4-BE49-F238E27FC236}">
                <a16:creationId xmlns:a16="http://schemas.microsoft.com/office/drawing/2014/main" id="{3ADCE766-BB9C-C8F0-D335-B8C64A78F66E}"/>
              </a:ext>
            </a:extLst>
          </p:cNvPr>
          <p:cNvSpPr>
            <a:spLocks noGrp="1"/>
          </p:cNvSpPr>
          <p:nvPr>
            <p:ph idx="1"/>
          </p:nvPr>
        </p:nvSpPr>
        <p:spPr/>
        <p:txBody>
          <a:bodyPr/>
          <a:lstStyle/>
          <a:p>
            <a:r>
              <a:rPr lang="en-US" dirty="0"/>
              <a:t>Restrictions on Liberty can result in </a:t>
            </a:r>
            <a:r>
              <a:rPr lang="en-US" b="1" dirty="0">
                <a:solidFill>
                  <a:srgbClr val="FFFF00"/>
                </a:solidFill>
              </a:rPr>
              <a:t>sentencing credit</a:t>
            </a:r>
            <a:r>
              <a:rPr lang="en-US" dirty="0"/>
              <a:t>.</a:t>
            </a:r>
          </a:p>
          <a:p>
            <a:r>
              <a:rPr lang="en-US" dirty="0"/>
              <a:t>PTC is the most severe restriction and requires neutral probable cause determinations and triggers command responsibilities.</a:t>
            </a:r>
          </a:p>
          <a:p>
            <a:r>
              <a:rPr lang="en-US" dirty="0"/>
              <a:t>Command is still responsible for welfare checks on the Soldier while in confinement.</a:t>
            </a:r>
          </a:p>
          <a:p>
            <a:r>
              <a:rPr lang="en-US" b="1" dirty="0">
                <a:solidFill>
                  <a:srgbClr val="FFFF00"/>
                </a:solidFill>
              </a:rPr>
              <a:t>You cannot impose PTC unless you have drafted charges or intend on preferring charges!</a:t>
            </a:r>
          </a:p>
        </p:txBody>
      </p:sp>
    </p:spTree>
    <p:extLst>
      <p:ext uri="{BB962C8B-B14F-4D97-AF65-F5344CB8AC3E}">
        <p14:creationId xmlns:p14="http://schemas.microsoft.com/office/powerpoint/2010/main" val="4089456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4850-10E7-E5E2-9F4F-BB2662E2F141}"/>
              </a:ext>
            </a:extLst>
          </p:cNvPr>
          <p:cNvSpPr>
            <a:spLocks noGrp="1"/>
          </p:cNvSpPr>
          <p:nvPr>
            <p:ph type="title"/>
          </p:nvPr>
        </p:nvSpPr>
        <p:spPr>
          <a:xfrm>
            <a:off x="457200" y="1676400"/>
            <a:ext cx="10668000" cy="3962400"/>
          </a:xfrm>
        </p:spPr>
        <p:txBody>
          <a:bodyPr>
            <a:normAutofit/>
          </a:bodyPr>
          <a:lstStyle/>
          <a:p>
            <a:r>
              <a:rPr lang="en-US" sz="7200" b="1" dirty="0"/>
              <a:t>Questions?</a:t>
            </a:r>
          </a:p>
        </p:txBody>
      </p:sp>
    </p:spTree>
    <p:extLst>
      <p:ext uri="{BB962C8B-B14F-4D97-AF65-F5344CB8AC3E}">
        <p14:creationId xmlns:p14="http://schemas.microsoft.com/office/powerpoint/2010/main" val="391979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91066-D09A-9D31-045D-27A49A83C61D}"/>
              </a:ext>
            </a:extLst>
          </p:cNvPr>
          <p:cNvSpPr>
            <a:spLocks noGrp="1"/>
          </p:cNvSpPr>
          <p:nvPr>
            <p:ph type="ctrTitle"/>
          </p:nvPr>
        </p:nvSpPr>
        <p:spPr>
          <a:xfrm>
            <a:off x="2133600" y="1887380"/>
            <a:ext cx="7772400" cy="984885"/>
          </a:xfrm>
        </p:spPr>
        <p:txBody>
          <a:bodyPr/>
          <a:lstStyle/>
          <a:p>
            <a:br>
              <a:rPr lang="en-US" dirty="0"/>
            </a:br>
            <a:endParaRPr lang="en-US" dirty="0"/>
          </a:p>
        </p:txBody>
      </p:sp>
      <p:sp>
        <p:nvSpPr>
          <p:cNvPr id="3" name="Subtitle 2">
            <a:extLst>
              <a:ext uri="{FF2B5EF4-FFF2-40B4-BE49-F238E27FC236}">
                <a16:creationId xmlns:a16="http://schemas.microsoft.com/office/drawing/2014/main" id="{8BB6F6C2-C981-F696-796D-6B636EF6767D}"/>
              </a:ext>
            </a:extLst>
          </p:cNvPr>
          <p:cNvSpPr>
            <a:spLocks noGrp="1"/>
          </p:cNvSpPr>
          <p:nvPr>
            <p:ph type="subTitle" idx="1"/>
          </p:nvPr>
        </p:nvSpPr>
        <p:spPr>
          <a:xfrm>
            <a:off x="3045069" y="2379822"/>
            <a:ext cx="6400800" cy="1752600"/>
          </a:xfrm>
        </p:spPr>
        <p:txBody>
          <a:bodyPr/>
          <a:lstStyle/>
          <a:p>
            <a:pPr algn="ctr" latinLnBrk="0"/>
            <a:r>
              <a:rPr lang="en-US" b="0" i="0" u="none" strike="noStrike" dirty="0">
                <a:solidFill>
                  <a:srgbClr val="FFFFFF"/>
                </a:solidFill>
                <a:effectLst/>
                <a:latin typeface="Franklin Gothic Book" panose="020B0503020102020204" pitchFamily="34" charset="0"/>
                <a:hlinkClick r:id="rId2"/>
              </a:rPr>
              <a:t>Need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Have Training Materials?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Questions?</a:t>
            </a:r>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FFFFFF"/>
                </a:solidFill>
                <a:effectLst/>
                <a:latin typeface="Franklin Gothic Book" panose="020B0503020102020204" pitchFamily="34" charset="0"/>
                <a:hlinkClick r:id="rId2"/>
              </a:rPr>
              <a:t>Contact Us!</a:t>
            </a:r>
            <a:endParaRPr lang="en-US" b="0" i="0" u="none" strike="noStrike" dirty="0">
              <a:solidFill>
                <a:srgbClr val="FFFFFF"/>
              </a:solidFill>
              <a:effectLst/>
              <a:latin typeface="Franklin Gothic Book" panose="020B0503020102020204" pitchFamily="34" charset="0"/>
            </a:endParaRPr>
          </a:p>
          <a:p>
            <a:pPr algn="ctr" latinLnBrk="0"/>
            <a:endParaRPr lang="en-US" b="0" i="0" dirty="0">
              <a:solidFill>
                <a:srgbClr val="FFFFFF"/>
              </a:solidFill>
              <a:effectLst/>
              <a:latin typeface="Franklin Gothic Book" panose="020B0503020102020204" pitchFamily="34" charset="0"/>
            </a:endParaRPr>
          </a:p>
          <a:p>
            <a:pPr algn="ctr" latinLnBrk="0"/>
            <a:r>
              <a:rPr lang="en-US" b="0" i="0" u="none" strike="noStrike" dirty="0">
                <a:solidFill>
                  <a:srgbClr val="00B0F0"/>
                </a:solidFill>
                <a:effectLst/>
                <a:latin typeface="Franklin Gothic Book" panose="020B0503020102020204" pitchFamily="34" charset="0"/>
                <a:hlinkClick r:id="rId2">
                  <a:extLst>
                    <a:ext uri="{A12FA001-AC4F-418D-AE19-62706E023703}">
                      <ahyp:hlinkClr xmlns:ahyp="http://schemas.microsoft.com/office/drawing/2018/hyperlinkcolor" val="tx"/>
                    </a:ext>
                  </a:extLst>
                </a:hlinkClick>
              </a:rPr>
              <a:t>TJAGLCS-training@army.mil</a:t>
            </a:r>
            <a:endParaRPr lang="en-US" b="0" i="0" dirty="0">
              <a:solidFill>
                <a:srgbClr val="00B0F0"/>
              </a:solidFill>
              <a:effectLst/>
              <a:latin typeface="Franklin Gothic Book" panose="020B0503020102020204" pitchFamily="34" charset="0"/>
            </a:endParaRPr>
          </a:p>
        </p:txBody>
      </p:sp>
    </p:spTree>
    <p:extLst>
      <p:ext uri="{BB962C8B-B14F-4D97-AF65-F5344CB8AC3E}">
        <p14:creationId xmlns:p14="http://schemas.microsoft.com/office/powerpoint/2010/main" val="9887582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93987"/>
            <a:ext cx="10363200" cy="1470025"/>
          </a:xfrm>
        </p:spPr>
        <p:txBody>
          <a:bodyPr>
            <a:normAutofit/>
          </a:bodyPr>
          <a:lstStyle/>
          <a:p>
            <a:r>
              <a:rPr lang="en-US" sz="5400" b="1" dirty="0"/>
              <a:t>Pretrial Confinement</a:t>
            </a:r>
          </a:p>
        </p:txBody>
      </p:sp>
    </p:spTree>
    <p:extLst>
      <p:ext uri="{BB962C8B-B14F-4D97-AF65-F5344CB8AC3E}">
        <p14:creationId xmlns:p14="http://schemas.microsoft.com/office/powerpoint/2010/main" val="133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FF00"/>
                </a:solidFill>
                <a:latin typeface="+mn-lt"/>
                <a:cs typeface="Arial" panose="020B0604020202020204" pitchFamily="34" charset="0"/>
              </a:rPr>
              <a:t>References</a:t>
            </a:r>
          </a:p>
        </p:txBody>
      </p:sp>
      <p:sp>
        <p:nvSpPr>
          <p:cNvPr id="3" name="Content Placeholder 2"/>
          <p:cNvSpPr>
            <a:spLocks noGrp="1"/>
          </p:cNvSpPr>
          <p:nvPr>
            <p:ph sz="half" idx="1"/>
          </p:nvPr>
        </p:nvSpPr>
        <p:spPr>
          <a:xfrm>
            <a:off x="609600" y="1493837"/>
            <a:ext cx="9220200" cy="5135563"/>
          </a:xfrm>
        </p:spPr>
        <p:txBody>
          <a:bodyPr>
            <a:normAutofit/>
          </a:bodyPr>
          <a:lstStyle/>
          <a:p>
            <a:pPr marL="285744" indent="-285744"/>
            <a:r>
              <a:rPr lang="en-US" dirty="0">
                <a:cs typeface="Arial" panose="020B0604020202020204" pitchFamily="34" charset="0"/>
              </a:rPr>
              <a:t>UCMJ, Articles 6b.,7, 9, 10, 13</a:t>
            </a:r>
          </a:p>
          <a:p>
            <a:pPr marL="285744" indent="-285744"/>
            <a:r>
              <a:rPr lang="en-US" dirty="0">
                <a:cs typeface="Arial" panose="020B0604020202020204" pitchFamily="34" charset="0"/>
              </a:rPr>
              <a:t>R.C.M. 302, 304, 305 </a:t>
            </a:r>
          </a:p>
          <a:p>
            <a:pPr marL="285744" indent="-285744"/>
            <a:r>
              <a:rPr lang="en-US" dirty="0">
                <a:cs typeface="Arial" panose="020B0604020202020204" pitchFamily="34" charset="0"/>
              </a:rPr>
              <a:t>Criminal Law Online Deskbook, Chapter 7</a:t>
            </a:r>
          </a:p>
          <a:p>
            <a:pPr marL="285744" indent="-285744"/>
            <a:r>
              <a:rPr lang="en-US" dirty="0">
                <a:cs typeface="Arial" panose="020B0604020202020204" pitchFamily="34" charset="0"/>
              </a:rPr>
              <a:t>AR 27-10 (20 April 2024) </a:t>
            </a:r>
          </a:p>
          <a:p>
            <a:endParaRPr lang="en-US" dirty="0"/>
          </a:p>
        </p:txBody>
      </p:sp>
    </p:spTree>
    <p:extLst>
      <p:ext uri="{BB962C8B-B14F-4D97-AF65-F5344CB8AC3E}">
        <p14:creationId xmlns:p14="http://schemas.microsoft.com/office/powerpoint/2010/main" val="91456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A949-2DB2-0447-1E2A-80621311B73C}"/>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8F993354-9185-13B6-9063-BB75069C4262}"/>
              </a:ext>
            </a:extLst>
          </p:cNvPr>
          <p:cNvSpPr>
            <a:spLocks noGrp="1"/>
          </p:cNvSpPr>
          <p:nvPr>
            <p:ph idx="1"/>
          </p:nvPr>
        </p:nvSpPr>
        <p:spPr/>
        <p:txBody>
          <a:bodyPr>
            <a:normAutofit/>
          </a:bodyPr>
          <a:lstStyle/>
          <a:p>
            <a:r>
              <a:rPr lang="en-US" dirty="0"/>
              <a:t>Understand purpose and procedural requirements for pretrial confinement and restraint.</a:t>
            </a:r>
          </a:p>
          <a:p>
            <a:r>
              <a:rPr lang="en-US" dirty="0"/>
              <a:t>Recognize impacts of PTC on an accused, the command, victims, and counsel.</a:t>
            </a:r>
          </a:p>
          <a:p>
            <a:r>
              <a:rPr lang="en-US" dirty="0"/>
              <a:t>Analyze facts and accurately advice on potential restrictions taking into consideration legal consequences of the imposition of PTC or PTR.</a:t>
            </a:r>
          </a:p>
        </p:txBody>
      </p:sp>
    </p:spTree>
    <p:extLst>
      <p:ext uri="{BB962C8B-B14F-4D97-AF65-F5344CB8AC3E}">
        <p14:creationId xmlns:p14="http://schemas.microsoft.com/office/powerpoint/2010/main" val="1955618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 name="Rectangle 209"/>
          <p:cNvSpPr/>
          <p:nvPr/>
        </p:nvSpPr>
        <p:spPr>
          <a:xfrm rot="20700000">
            <a:off x="939097" y="3699330"/>
            <a:ext cx="10313807" cy="1601965"/>
          </a:xfrm>
          <a:prstGeom prst="rect">
            <a:avLst/>
          </a:prstGeom>
          <a:gradFill flip="none" rotWithShape="1">
            <a:gsLst>
              <a:gs pos="87000">
                <a:schemeClr val="bg1"/>
              </a:gs>
              <a:gs pos="24000">
                <a:schemeClr val="tx1">
                  <a:lumMod val="50000"/>
                  <a:lumOff val="50000"/>
                </a:schemeClr>
              </a:gs>
              <a:gs pos="35000">
                <a:schemeClr val="tx2"/>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1" name="Freeform 210"/>
          <p:cNvSpPr/>
          <p:nvPr/>
        </p:nvSpPr>
        <p:spPr>
          <a:xfrm flipH="1">
            <a:off x="2104501" y="4489124"/>
            <a:ext cx="10060994" cy="2290856"/>
          </a:xfrm>
          <a:custGeom>
            <a:avLst/>
            <a:gdLst>
              <a:gd name="connsiteX0" fmla="*/ 76576 w 8545567"/>
              <a:gd name="connsiteY0" fmla="*/ 99703 h 2279666"/>
              <a:gd name="connsiteX1" fmla="*/ 7936226 w 8545567"/>
              <a:gd name="connsiteY1" fmla="*/ 2196391 h 2279666"/>
              <a:gd name="connsiteX2" fmla="*/ 76576 w 8545567"/>
              <a:gd name="connsiteY2" fmla="*/ 2196391 h 2279666"/>
              <a:gd name="connsiteX3" fmla="*/ 0 w 8545567"/>
              <a:gd name="connsiteY3" fmla="*/ 0 h 2279666"/>
              <a:gd name="connsiteX4" fmla="*/ 0 w 8545567"/>
              <a:gd name="connsiteY4" fmla="*/ 2279666 h 2279666"/>
              <a:gd name="connsiteX5" fmla="*/ 8545567 w 8545567"/>
              <a:gd name="connsiteY5" fmla="*/ 2279666 h 227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5567" h="2279666">
                <a:moveTo>
                  <a:pt x="76576" y="99703"/>
                </a:moveTo>
                <a:lnTo>
                  <a:pt x="7936226" y="2196391"/>
                </a:lnTo>
                <a:lnTo>
                  <a:pt x="76576" y="2196391"/>
                </a:lnTo>
                <a:close/>
                <a:moveTo>
                  <a:pt x="0" y="0"/>
                </a:moveTo>
                <a:lnTo>
                  <a:pt x="0" y="2279666"/>
                </a:lnTo>
                <a:lnTo>
                  <a:pt x="8545567" y="2279666"/>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2" name="Freeform 211"/>
          <p:cNvSpPr/>
          <p:nvPr/>
        </p:nvSpPr>
        <p:spPr>
          <a:xfrm rot="60000">
            <a:off x="5668990" y="79173"/>
            <a:ext cx="3524304" cy="3186586"/>
          </a:xfrm>
          <a:custGeom>
            <a:avLst/>
            <a:gdLst>
              <a:gd name="connsiteX0" fmla="*/ 1785158 w 3570316"/>
              <a:gd name="connsiteY0" fmla="*/ 0 h 3228189"/>
              <a:gd name="connsiteX1" fmla="*/ 3570316 w 3570316"/>
              <a:gd name="connsiteY1" fmla="*/ 1785158 h 3228189"/>
              <a:gd name="connsiteX2" fmla="*/ 3490059 w 3570316"/>
              <a:gd name="connsiteY2" fmla="*/ 2316010 h 3228189"/>
              <a:gd name="connsiteX3" fmla="*/ 3443634 w 3570316"/>
              <a:gd name="connsiteY3" fmla="*/ 2442854 h 3228189"/>
              <a:gd name="connsiteX4" fmla="*/ 737245 w 3570316"/>
              <a:gd name="connsiteY4" fmla="*/ 3228189 h 3228189"/>
              <a:gd name="connsiteX5" fmla="*/ 649632 w 3570316"/>
              <a:gd name="connsiteY5" fmla="*/ 3162673 h 3228189"/>
              <a:gd name="connsiteX6" fmla="*/ 0 w 3570316"/>
              <a:gd name="connsiteY6" fmla="*/ 1785158 h 3228189"/>
              <a:gd name="connsiteX7" fmla="*/ 1785158 w 3570316"/>
              <a:gd name="connsiteY7" fmla="*/ 0 h 322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0316" h="3228189">
                <a:moveTo>
                  <a:pt x="1785158" y="0"/>
                </a:moveTo>
                <a:cubicBezTo>
                  <a:pt x="2771074" y="0"/>
                  <a:pt x="3570316" y="799242"/>
                  <a:pt x="3570316" y="1785158"/>
                </a:cubicBezTo>
                <a:cubicBezTo>
                  <a:pt x="3570316" y="1970017"/>
                  <a:pt x="3542218" y="2148314"/>
                  <a:pt x="3490059" y="2316010"/>
                </a:cubicBezTo>
                <a:lnTo>
                  <a:pt x="3443634" y="2442854"/>
                </a:lnTo>
                <a:lnTo>
                  <a:pt x="737245" y="3228189"/>
                </a:lnTo>
                <a:lnTo>
                  <a:pt x="649632" y="3162673"/>
                </a:lnTo>
                <a:cubicBezTo>
                  <a:pt x="252885" y="2835249"/>
                  <a:pt x="0" y="2339736"/>
                  <a:pt x="0" y="1785158"/>
                </a:cubicBezTo>
                <a:cubicBezTo>
                  <a:pt x="0" y="799242"/>
                  <a:pt x="799242" y="0"/>
                  <a:pt x="1785158" y="0"/>
                </a:cubicBezTo>
                <a:close/>
              </a:path>
            </a:pathLst>
          </a:custGeom>
          <a:gradFill>
            <a:gsLst>
              <a:gs pos="48000">
                <a:schemeClr val="bg1">
                  <a:lumMod val="85000"/>
                </a:schemeClr>
              </a:gs>
              <a:gs pos="95000">
                <a:schemeClr val="tx1">
                  <a:lumMod val="65000"/>
                  <a:lumOff val="35000"/>
                </a:schemeClr>
              </a:gs>
              <a:gs pos="14000">
                <a:schemeClr val="bg1"/>
              </a:gs>
            </a:gsLst>
            <a:path path="shape">
              <a:fillToRect l="50000" t="50000" r="50000" b="50000"/>
            </a:path>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3" name="Rectangle 212"/>
          <p:cNvSpPr/>
          <p:nvPr/>
        </p:nvSpPr>
        <p:spPr>
          <a:xfrm rot="20700000">
            <a:off x="4267437" y="3185756"/>
            <a:ext cx="4923078" cy="264024"/>
          </a:xfrm>
          <a:prstGeom prst="rect">
            <a:avLst/>
          </a:prstGeom>
          <a:solidFill>
            <a:schemeClr val="tx2"/>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cs typeface="Arial" panose="020B0604020202020204" pitchFamily="34" charset="0"/>
              </a:rPr>
              <a:t>REFERRAL</a:t>
            </a:r>
          </a:p>
        </p:txBody>
      </p:sp>
      <p:grpSp>
        <p:nvGrpSpPr>
          <p:cNvPr id="214" name="Group 213"/>
          <p:cNvGrpSpPr/>
          <p:nvPr/>
        </p:nvGrpSpPr>
        <p:grpSpPr>
          <a:xfrm rot="20700000">
            <a:off x="7447799" y="4439061"/>
            <a:ext cx="825732" cy="810458"/>
            <a:chOff x="7416127" y="2976178"/>
            <a:chExt cx="1712392" cy="1680723"/>
          </a:xfrm>
          <a:effectLst/>
        </p:grpSpPr>
        <p:sp>
          <p:nvSpPr>
            <p:cNvPr id="260" name="Oval 259"/>
            <p:cNvSpPr/>
            <p:nvPr/>
          </p:nvSpPr>
          <p:spPr>
            <a:xfrm rot="10740000">
              <a:off x="7450680" y="2976178"/>
              <a:ext cx="1657637" cy="1680723"/>
            </a:xfrm>
            <a:prstGeom prst="ellipse">
              <a:avLst/>
            </a:prstGeom>
            <a:solidFill>
              <a:srgbClr val="FFFF00"/>
            </a:solidFill>
            <a:ln>
              <a:solidFill>
                <a:schemeClr val="bg1"/>
              </a:solidFill>
            </a:ln>
            <a:effectLst>
              <a:outerShdw blurRad="50800" dist="50800" dir="5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61" name="Group 260"/>
            <p:cNvGrpSpPr/>
            <p:nvPr/>
          </p:nvGrpSpPr>
          <p:grpSpPr>
            <a:xfrm>
              <a:off x="7416127" y="2990642"/>
              <a:ext cx="1712392" cy="1665156"/>
              <a:chOff x="9154693" y="1185349"/>
              <a:chExt cx="1712392" cy="1665156"/>
            </a:xfrm>
          </p:grpSpPr>
          <p:sp>
            <p:nvSpPr>
              <p:cNvPr id="262" name="Arc 261"/>
              <p:cNvSpPr/>
              <p:nvPr/>
            </p:nvSpPr>
            <p:spPr>
              <a:xfrm rot="14524623">
                <a:off x="9185533" y="1154509"/>
                <a:ext cx="1635342" cy="1697022"/>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63" name="Arc 262"/>
              <p:cNvSpPr/>
              <p:nvPr/>
            </p:nvSpPr>
            <p:spPr>
              <a:xfrm rot="9428472">
                <a:off x="9156644" y="1215163"/>
                <a:ext cx="1697028" cy="1635342"/>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64" name="Arc 263"/>
              <p:cNvSpPr/>
              <p:nvPr/>
            </p:nvSpPr>
            <p:spPr>
              <a:xfrm rot="3975266">
                <a:off x="9193599" y="1183320"/>
                <a:ext cx="1635343" cy="1697030"/>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p>
            </p:txBody>
          </p:sp>
          <p:sp>
            <p:nvSpPr>
              <p:cNvPr id="265" name="Arc 264"/>
              <p:cNvSpPr/>
              <p:nvPr/>
            </p:nvSpPr>
            <p:spPr>
              <a:xfrm rot="20273478">
                <a:off x="9170056" y="1186103"/>
                <a:ext cx="1697029" cy="1635344"/>
              </a:xfrm>
              <a:prstGeom prst="arc">
                <a:avLst/>
              </a:prstGeom>
              <a:solidFill>
                <a:srgbClr val="FFFF00"/>
              </a:solidFill>
              <a:ln w="25400">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grpSp>
      <p:sp>
        <p:nvSpPr>
          <p:cNvPr id="215" name="Rectangle 8"/>
          <p:cNvSpPr/>
          <p:nvPr/>
        </p:nvSpPr>
        <p:spPr>
          <a:xfrm>
            <a:off x="5472489" y="1210497"/>
            <a:ext cx="3871014" cy="276292"/>
          </a:xfrm>
          <a:custGeom>
            <a:avLst/>
            <a:gdLst>
              <a:gd name="connsiteX0" fmla="*/ 0 w 3890386"/>
              <a:gd name="connsiteY0" fmla="*/ 0 h 356176"/>
              <a:gd name="connsiteX1" fmla="*/ 3890386 w 3890386"/>
              <a:gd name="connsiteY1" fmla="*/ 0 h 356176"/>
              <a:gd name="connsiteX2" fmla="*/ 3890386 w 3890386"/>
              <a:gd name="connsiteY2" fmla="*/ 356176 h 356176"/>
              <a:gd name="connsiteX3" fmla="*/ 0 w 3890386"/>
              <a:gd name="connsiteY3" fmla="*/ 356176 h 356176"/>
              <a:gd name="connsiteX4" fmla="*/ 0 w 3890386"/>
              <a:gd name="connsiteY4" fmla="*/ 0 h 356176"/>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37912 h 394088"/>
              <a:gd name="connsiteX1" fmla="*/ 1943261 w 3890386"/>
              <a:gd name="connsiteY1" fmla="*/ 15349 h 394088"/>
              <a:gd name="connsiteX2" fmla="*/ 3890386 w 3890386"/>
              <a:gd name="connsiteY2" fmla="*/ 37912 h 394088"/>
              <a:gd name="connsiteX3" fmla="*/ 3890386 w 3890386"/>
              <a:gd name="connsiteY3" fmla="*/ 394088 h 394088"/>
              <a:gd name="connsiteX4" fmla="*/ 0 w 3890386"/>
              <a:gd name="connsiteY4" fmla="*/ 394088 h 394088"/>
              <a:gd name="connsiteX5" fmla="*/ 0 w 3890386"/>
              <a:gd name="connsiteY5" fmla="*/ 37912 h 394088"/>
              <a:gd name="connsiteX0" fmla="*/ 0 w 3890386"/>
              <a:gd name="connsiteY0" fmla="*/ 36296 h 392472"/>
              <a:gd name="connsiteX1" fmla="*/ 1943261 w 3890386"/>
              <a:gd name="connsiteY1" fmla="*/ 13733 h 392472"/>
              <a:gd name="connsiteX2" fmla="*/ 3890386 w 3890386"/>
              <a:gd name="connsiteY2" fmla="*/ 36296 h 392472"/>
              <a:gd name="connsiteX3" fmla="*/ 3890386 w 3890386"/>
              <a:gd name="connsiteY3" fmla="*/ 392472 h 392472"/>
              <a:gd name="connsiteX4" fmla="*/ 0 w 3890386"/>
              <a:gd name="connsiteY4" fmla="*/ 392472 h 392472"/>
              <a:gd name="connsiteX5" fmla="*/ 0 w 3890386"/>
              <a:gd name="connsiteY5" fmla="*/ 36296 h 392472"/>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40174 h 396350"/>
              <a:gd name="connsiteX1" fmla="*/ 1943261 w 3890386"/>
              <a:gd name="connsiteY1" fmla="*/ 17611 h 396350"/>
              <a:gd name="connsiteX2" fmla="*/ 3890386 w 3890386"/>
              <a:gd name="connsiteY2" fmla="*/ 40174 h 396350"/>
              <a:gd name="connsiteX3" fmla="*/ 3890386 w 3890386"/>
              <a:gd name="connsiteY3" fmla="*/ 396350 h 396350"/>
              <a:gd name="connsiteX4" fmla="*/ 0 w 3890386"/>
              <a:gd name="connsiteY4" fmla="*/ 396350 h 396350"/>
              <a:gd name="connsiteX5" fmla="*/ 0 w 3890386"/>
              <a:gd name="connsiteY5" fmla="*/ 40174 h 396350"/>
              <a:gd name="connsiteX0" fmla="*/ 0 w 3890386"/>
              <a:gd name="connsiteY0" fmla="*/ 34751 h 390927"/>
              <a:gd name="connsiteX1" fmla="*/ 1943261 w 3890386"/>
              <a:gd name="connsiteY1" fmla="*/ 12188 h 390927"/>
              <a:gd name="connsiteX2" fmla="*/ 3890386 w 3890386"/>
              <a:gd name="connsiteY2" fmla="*/ 34751 h 390927"/>
              <a:gd name="connsiteX3" fmla="*/ 3890386 w 3890386"/>
              <a:gd name="connsiteY3" fmla="*/ 390927 h 390927"/>
              <a:gd name="connsiteX4" fmla="*/ 0 w 3890386"/>
              <a:gd name="connsiteY4" fmla="*/ 390927 h 390927"/>
              <a:gd name="connsiteX5" fmla="*/ 0 w 3890386"/>
              <a:gd name="connsiteY5" fmla="*/ 34751 h 390927"/>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 name="connsiteX0" fmla="*/ 0 w 3890386"/>
              <a:gd name="connsiteY0" fmla="*/ 22563 h 378739"/>
              <a:gd name="connsiteX1" fmla="*/ 1943261 w 3890386"/>
              <a:gd name="connsiteY1" fmla="*/ 0 h 378739"/>
              <a:gd name="connsiteX2" fmla="*/ 3890386 w 3890386"/>
              <a:gd name="connsiteY2" fmla="*/ 22563 h 378739"/>
              <a:gd name="connsiteX3" fmla="*/ 3890386 w 3890386"/>
              <a:gd name="connsiteY3" fmla="*/ 378739 h 378739"/>
              <a:gd name="connsiteX4" fmla="*/ 0 w 3890386"/>
              <a:gd name="connsiteY4" fmla="*/ 378739 h 378739"/>
              <a:gd name="connsiteX5" fmla="*/ 0 w 3890386"/>
              <a:gd name="connsiteY5" fmla="*/ 22563 h 37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0386" h="378739">
                <a:moveTo>
                  <a:pt x="0" y="22563"/>
                </a:moveTo>
                <a:cubicBezTo>
                  <a:pt x="647754" y="5517"/>
                  <a:pt x="1295507" y="7521"/>
                  <a:pt x="1943261" y="0"/>
                </a:cubicBezTo>
                <a:cubicBezTo>
                  <a:pt x="2592303" y="7521"/>
                  <a:pt x="3246107" y="755"/>
                  <a:pt x="3890386" y="22563"/>
                </a:cubicBezTo>
                <a:lnTo>
                  <a:pt x="3890386" y="378739"/>
                </a:lnTo>
                <a:lnTo>
                  <a:pt x="0" y="378739"/>
                </a:lnTo>
                <a:lnTo>
                  <a:pt x="0" y="22563"/>
                </a:lnTo>
                <a:close/>
              </a:path>
            </a:pathLst>
          </a:cu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6" name="Group 215"/>
          <p:cNvGrpSpPr/>
          <p:nvPr/>
        </p:nvGrpSpPr>
        <p:grpSpPr>
          <a:xfrm>
            <a:off x="6260589" y="1021361"/>
            <a:ext cx="2267589" cy="1384521"/>
            <a:chOff x="5583130" y="3472501"/>
            <a:chExt cx="2599380" cy="1572016"/>
          </a:xfrm>
          <a:effectLst/>
        </p:grpSpPr>
        <p:sp>
          <p:nvSpPr>
            <p:cNvPr id="257" name="Rectangle 71"/>
            <p:cNvSpPr/>
            <p:nvPr/>
          </p:nvSpPr>
          <p:spPr>
            <a:xfrm>
              <a:off x="6638877" y="3472501"/>
              <a:ext cx="487885" cy="1572016"/>
            </a:xfrm>
            <a:custGeom>
              <a:avLst/>
              <a:gdLst>
                <a:gd name="connsiteX0" fmla="*/ 0 w 386285"/>
                <a:gd name="connsiteY0" fmla="*/ 0 h 1565666"/>
                <a:gd name="connsiteX1" fmla="*/ 386285 w 386285"/>
                <a:gd name="connsiteY1" fmla="*/ 0 h 1565666"/>
                <a:gd name="connsiteX2" fmla="*/ 386285 w 386285"/>
                <a:gd name="connsiteY2" fmla="*/ 1565666 h 1565666"/>
                <a:gd name="connsiteX3" fmla="*/ 0 w 386285"/>
                <a:gd name="connsiteY3" fmla="*/ 1565666 h 1565666"/>
                <a:gd name="connsiteX4" fmla="*/ 0 w 386285"/>
                <a:gd name="connsiteY4" fmla="*/ 0 h 1565666"/>
                <a:gd name="connsiteX0" fmla="*/ 0 w 437085"/>
                <a:gd name="connsiteY0" fmla="*/ 0 h 1565666"/>
                <a:gd name="connsiteX1" fmla="*/ 386285 w 437085"/>
                <a:gd name="connsiteY1" fmla="*/ 0 h 1565666"/>
                <a:gd name="connsiteX2" fmla="*/ 437085 w 437085"/>
                <a:gd name="connsiteY2" fmla="*/ 1565666 h 1565666"/>
                <a:gd name="connsiteX3" fmla="*/ 0 w 437085"/>
                <a:gd name="connsiteY3" fmla="*/ 1565666 h 1565666"/>
                <a:gd name="connsiteX4" fmla="*/ 0 w 437085"/>
                <a:gd name="connsiteY4" fmla="*/ 0 h 1565666"/>
                <a:gd name="connsiteX0" fmla="*/ 50800 w 487885"/>
                <a:gd name="connsiteY0" fmla="*/ 0 h 1572016"/>
                <a:gd name="connsiteX1" fmla="*/ 437085 w 487885"/>
                <a:gd name="connsiteY1" fmla="*/ 0 h 1572016"/>
                <a:gd name="connsiteX2" fmla="*/ 487885 w 487885"/>
                <a:gd name="connsiteY2" fmla="*/ 1565666 h 1572016"/>
                <a:gd name="connsiteX3" fmla="*/ 0 w 487885"/>
                <a:gd name="connsiteY3" fmla="*/ 1572016 h 1572016"/>
                <a:gd name="connsiteX4" fmla="*/ 50800 w 487885"/>
                <a:gd name="connsiteY4" fmla="*/ 0 h 15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85" h="1572016">
                  <a:moveTo>
                    <a:pt x="50800" y="0"/>
                  </a:moveTo>
                  <a:lnTo>
                    <a:pt x="437085" y="0"/>
                  </a:lnTo>
                  <a:lnTo>
                    <a:pt x="487885" y="1565666"/>
                  </a:lnTo>
                  <a:lnTo>
                    <a:pt x="0" y="1572016"/>
                  </a:lnTo>
                  <a:lnTo>
                    <a:pt x="5080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dirty="0">
                  <a:solidFill>
                    <a:schemeClr val="tx1"/>
                  </a:solidFill>
                </a:rPr>
                <a:t>     </a:t>
              </a:r>
              <a:r>
                <a:rPr lang="en-US" sz="1050" b="1" dirty="0">
                  <a:solidFill>
                    <a:schemeClr val="tx1"/>
                  </a:solidFill>
                </a:rPr>
                <a:t>MERITS</a:t>
              </a:r>
            </a:p>
          </p:txBody>
        </p:sp>
        <p:sp>
          <p:nvSpPr>
            <p:cNvPr id="258" name="Rectangle 71"/>
            <p:cNvSpPr/>
            <p:nvPr/>
          </p:nvSpPr>
          <p:spPr>
            <a:xfrm>
              <a:off x="5583130" y="3472501"/>
              <a:ext cx="487885" cy="1572016"/>
            </a:xfrm>
            <a:custGeom>
              <a:avLst/>
              <a:gdLst>
                <a:gd name="connsiteX0" fmla="*/ 0 w 386285"/>
                <a:gd name="connsiteY0" fmla="*/ 0 h 1565666"/>
                <a:gd name="connsiteX1" fmla="*/ 386285 w 386285"/>
                <a:gd name="connsiteY1" fmla="*/ 0 h 1565666"/>
                <a:gd name="connsiteX2" fmla="*/ 386285 w 386285"/>
                <a:gd name="connsiteY2" fmla="*/ 1565666 h 1565666"/>
                <a:gd name="connsiteX3" fmla="*/ 0 w 386285"/>
                <a:gd name="connsiteY3" fmla="*/ 1565666 h 1565666"/>
                <a:gd name="connsiteX4" fmla="*/ 0 w 386285"/>
                <a:gd name="connsiteY4" fmla="*/ 0 h 1565666"/>
                <a:gd name="connsiteX0" fmla="*/ 0 w 437085"/>
                <a:gd name="connsiteY0" fmla="*/ 0 h 1565666"/>
                <a:gd name="connsiteX1" fmla="*/ 386285 w 437085"/>
                <a:gd name="connsiteY1" fmla="*/ 0 h 1565666"/>
                <a:gd name="connsiteX2" fmla="*/ 437085 w 437085"/>
                <a:gd name="connsiteY2" fmla="*/ 1565666 h 1565666"/>
                <a:gd name="connsiteX3" fmla="*/ 0 w 437085"/>
                <a:gd name="connsiteY3" fmla="*/ 1565666 h 1565666"/>
                <a:gd name="connsiteX4" fmla="*/ 0 w 437085"/>
                <a:gd name="connsiteY4" fmla="*/ 0 h 1565666"/>
                <a:gd name="connsiteX0" fmla="*/ 50800 w 487885"/>
                <a:gd name="connsiteY0" fmla="*/ 0 h 1572016"/>
                <a:gd name="connsiteX1" fmla="*/ 437085 w 487885"/>
                <a:gd name="connsiteY1" fmla="*/ 0 h 1572016"/>
                <a:gd name="connsiteX2" fmla="*/ 487885 w 487885"/>
                <a:gd name="connsiteY2" fmla="*/ 1565666 h 1572016"/>
                <a:gd name="connsiteX3" fmla="*/ 0 w 487885"/>
                <a:gd name="connsiteY3" fmla="*/ 1572016 h 1572016"/>
                <a:gd name="connsiteX4" fmla="*/ 50800 w 487885"/>
                <a:gd name="connsiteY4" fmla="*/ 0 h 15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85" h="1572016">
                  <a:moveTo>
                    <a:pt x="50800" y="0"/>
                  </a:moveTo>
                  <a:lnTo>
                    <a:pt x="437085" y="0"/>
                  </a:lnTo>
                  <a:lnTo>
                    <a:pt x="487885" y="1565666"/>
                  </a:lnTo>
                  <a:lnTo>
                    <a:pt x="0" y="1572016"/>
                  </a:lnTo>
                  <a:lnTo>
                    <a:pt x="5080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dirty="0">
                  <a:solidFill>
                    <a:schemeClr val="tx1"/>
                  </a:solidFill>
                </a:rPr>
                <a:t>   MOTIONS</a:t>
              </a:r>
            </a:p>
          </p:txBody>
        </p:sp>
        <p:sp>
          <p:nvSpPr>
            <p:cNvPr id="259" name="Rectangle 71"/>
            <p:cNvSpPr/>
            <p:nvPr/>
          </p:nvSpPr>
          <p:spPr>
            <a:xfrm>
              <a:off x="7694625" y="3472501"/>
              <a:ext cx="487885" cy="1572016"/>
            </a:xfrm>
            <a:custGeom>
              <a:avLst/>
              <a:gdLst>
                <a:gd name="connsiteX0" fmla="*/ 0 w 386285"/>
                <a:gd name="connsiteY0" fmla="*/ 0 h 1565666"/>
                <a:gd name="connsiteX1" fmla="*/ 386285 w 386285"/>
                <a:gd name="connsiteY1" fmla="*/ 0 h 1565666"/>
                <a:gd name="connsiteX2" fmla="*/ 386285 w 386285"/>
                <a:gd name="connsiteY2" fmla="*/ 1565666 h 1565666"/>
                <a:gd name="connsiteX3" fmla="*/ 0 w 386285"/>
                <a:gd name="connsiteY3" fmla="*/ 1565666 h 1565666"/>
                <a:gd name="connsiteX4" fmla="*/ 0 w 386285"/>
                <a:gd name="connsiteY4" fmla="*/ 0 h 1565666"/>
                <a:gd name="connsiteX0" fmla="*/ 0 w 437085"/>
                <a:gd name="connsiteY0" fmla="*/ 0 h 1565666"/>
                <a:gd name="connsiteX1" fmla="*/ 386285 w 437085"/>
                <a:gd name="connsiteY1" fmla="*/ 0 h 1565666"/>
                <a:gd name="connsiteX2" fmla="*/ 437085 w 437085"/>
                <a:gd name="connsiteY2" fmla="*/ 1565666 h 1565666"/>
                <a:gd name="connsiteX3" fmla="*/ 0 w 437085"/>
                <a:gd name="connsiteY3" fmla="*/ 1565666 h 1565666"/>
                <a:gd name="connsiteX4" fmla="*/ 0 w 437085"/>
                <a:gd name="connsiteY4" fmla="*/ 0 h 1565666"/>
                <a:gd name="connsiteX0" fmla="*/ 50800 w 487885"/>
                <a:gd name="connsiteY0" fmla="*/ 0 h 1572016"/>
                <a:gd name="connsiteX1" fmla="*/ 437085 w 487885"/>
                <a:gd name="connsiteY1" fmla="*/ 0 h 1572016"/>
                <a:gd name="connsiteX2" fmla="*/ 487885 w 487885"/>
                <a:gd name="connsiteY2" fmla="*/ 1565666 h 1572016"/>
                <a:gd name="connsiteX3" fmla="*/ 0 w 487885"/>
                <a:gd name="connsiteY3" fmla="*/ 1572016 h 1572016"/>
                <a:gd name="connsiteX4" fmla="*/ 50800 w 487885"/>
                <a:gd name="connsiteY4" fmla="*/ 0 h 157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885" h="1572016">
                  <a:moveTo>
                    <a:pt x="50800" y="0"/>
                  </a:moveTo>
                  <a:lnTo>
                    <a:pt x="437085" y="0"/>
                  </a:lnTo>
                  <a:lnTo>
                    <a:pt x="487885" y="1565666"/>
                  </a:lnTo>
                  <a:lnTo>
                    <a:pt x="0" y="1572016"/>
                  </a:lnTo>
                  <a:lnTo>
                    <a:pt x="5080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50" b="1" dirty="0">
                  <a:solidFill>
                    <a:schemeClr val="tx1"/>
                  </a:solidFill>
                </a:rPr>
                <a:t> SENTENCING</a:t>
              </a:r>
            </a:p>
          </p:txBody>
        </p:sp>
      </p:grpSp>
      <p:sp>
        <p:nvSpPr>
          <p:cNvPr id="217" name="Isosceles Triangle 216"/>
          <p:cNvSpPr/>
          <p:nvPr/>
        </p:nvSpPr>
        <p:spPr>
          <a:xfrm>
            <a:off x="5796013" y="78635"/>
            <a:ext cx="3196726" cy="773763"/>
          </a:xfrm>
          <a:prstGeom prst="triangle">
            <a:avLst>
              <a:gd name="adj" fmla="val 49932"/>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APPEAL</a:t>
            </a:r>
          </a:p>
          <a:p>
            <a:pPr algn="ctr"/>
            <a:endParaRPr lang="en-US" dirty="0">
              <a:solidFill>
                <a:schemeClr val="tx1"/>
              </a:solidFill>
            </a:endParaRPr>
          </a:p>
        </p:txBody>
      </p:sp>
      <p:sp>
        <p:nvSpPr>
          <p:cNvPr id="218" name="Rectangle 217"/>
          <p:cNvSpPr/>
          <p:nvPr/>
        </p:nvSpPr>
        <p:spPr>
          <a:xfrm>
            <a:off x="5822112" y="858167"/>
            <a:ext cx="3170627" cy="18482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ENTRY OF JUDGMENT/CONVENING AUTHORITY ACTION</a:t>
            </a:r>
          </a:p>
        </p:txBody>
      </p:sp>
      <p:sp>
        <p:nvSpPr>
          <p:cNvPr id="219" name="Rectangle 218"/>
          <p:cNvSpPr/>
          <p:nvPr/>
        </p:nvSpPr>
        <p:spPr>
          <a:xfrm>
            <a:off x="6114391" y="1042995"/>
            <a:ext cx="2559970" cy="152469"/>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POST-TRIAL</a:t>
            </a:r>
          </a:p>
        </p:txBody>
      </p:sp>
      <p:sp>
        <p:nvSpPr>
          <p:cNvPr id="220" name="Rectangle 133"/>
          <p:cNvSpPr/>
          <p:nvPr/>
        </p:nvSpPr>
        <p:spPr>
          <a:xfrm>
            <a:off x="5465992" y="1229730"/>
            <a:ext cx="3887198" cy="375885"/>
          </a:xfrm>
          <a:custGeom>
            <a:avLst/>
            <a:gdLst>
              <a:gd name="connsiteX0" fmla="*/ 0 w 3887198"/>
              <a:gd name="connsiteY0" fmla="*/ 0 h 374254"/>
              <a:gd name="connsiteX1" fmla="*/ 3887198 w 3887198"/>
              <a:gd name="connsiteY1" fmla="*/ 0 h 374254"/>
              <a:gd name="connsiteX2" fmla="*/ 3887198 w 3887198"/>
              <a:gd name="connsiteY2" fmla="*/ 374254 h 374254"/>
              <a:gd name="connsiteX3" fmla="*/ 0 w 3887198"/>
              <a:gd name="connsiteY3" fmla="*/ 374254 h 374254"/>
              <a:gd name="connsiteX4" fmla="*/ 0 w 3887198"/>
              <a:gd name="connsiteY4" fmla="*/ 0 h 374254"/>
              <a:gd name="connsiteX0" fmla="*/ 0 w 3887198"/>
              <a:gd name="connsiteY0" fmla="*/ 0 h 390043"/>
              <a:gd name="connsiteX1" fmla="*/ 3887198 w 3887198"/>
              <a:gd name="connsiteY1" fmla="*/ 0 h 390043"/>
              <a:gd name="connsiteX2" fmla="*/ 3887198 w 3887198"/>
              <a:gd name="connsiteY2" fmla="*/ 374254 h 390043"/>
              <a:gd name="connsiteX3" fmla="*/ 1928167 w 3887198"/>
              <a:gd name="connsiteY3" fmla="*/ 390043 h 390043"/>
              <a:gd name="connsiteX4" fmla="*/ 0 w 3887198"/>
              <a:gd name="connsiteY4" fmla="*/ 374254 h 390043"/>
              <a:gd name="connsiteX5" fmla="*/ 0 w 3887198"/>
              <a:gd name="connsiteY5"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22266 h 412309"/>
              <a:gd name="connsiteX1" fmla="*/ 1916261 w 3887198"/>
              <a:gd name="connsiteY1" fmla="*/ 40834 h 412309"/>
              <a:gd name="connsiteX2" fmla="*/ 3887198 w 3887198"/>
              <a:gd name="connsiteY2" fmla="*/ 22266 h 412309"/>
              <a:gd name="connsiteX3" fmla="*/ 3887198 w 3887198"/>
              <a:gd name="connsiteY3" fmla="*/ 396520 h 412309"/>
              <a:gd name="connsiteX4" fmla="*/ 1928167 w 3887198"/>
              <a:gd name="connsiteY4" fmla="*/ 412309 h 412309"/>
              <a:gd name="connsiteX5" fmla="*/ 0 w 3887198"/>
              <a:gd name="connsiteY5" fmla="*/ 396520 h 412309"/>
              <a:gd name="connsiteX6" fmla="*/ 0 w 3887198"/>
              <a:gd name="connsiteY6" fmla="*/ 22266 h 412309"/>
              <a:gd name="connsiteX0" fmla="*/ 0 w 3887198"/>
              <a:gd name="connsiteY0" fmla="*/ 22266 h 430161"/>
              <a:gd name="connsiteX1" fmla="*/ 1916261 w 3887198"/>
              <a:gd name="connsiteY1" fmla="*/ 40834 h 430161"/>
              <a:gd name="connsiteX2" fmla="*/ 3887198 w 3887198"/>
              <a:gd name="connsiteY2" fmla="*/ 22266 h 430161"/>
              <a:gd name="connsiteX3" fmla="*/ 3887198 w 3887198"/>
              <a:gd name="connsiteY3" fmla="*/ 396520 h 430161"/>
              <a:gd name="connsiteX4" fmla="*/ 1928167 w 3887198"/>
              <a:gd name="connsiteY4" fmla="*/ 412309 h 430161"/>
              <a:gd name="connsiteX5" fmla="*/ 0 w 3887198"/>
              <a:gd name="connsiteY5" fmla="*/ 396520 h 430161"/>
              <a:gd name="connsiteX6" fmla="*/ 0 w 3887198"/>
              <a:gd name="connsiteY6" fmla="*/ 22266 h 430161"/>
              <a:gd name="connsiteX0" fmla="*/ 0 w 3887198"/>
              <a:gd name="connsiteY0" fmla="*/ 22266 h 436980"/>
              <a:gd name="connsiteX1" fmla="*/ 1916261 w 3887198"/>
              <a:gd name="connsiteY1" fmla="*/ 40834 h 436980"/>
              <a:gd name="connsiteX2" fmla="*/ 3887198 w 3887198"/>
              <a:gd name="connsiteY2" fmla="*/ 22266 h 436980"/>
              <a:gd name="connsiteX3" fmla="*/ 3887198 w 3887198"/>
              <a:gd name="connsiteY3" fmla="*/ 396520 h 436980"/>
              <a:gd name="connsiteX4" fmla="*/ 1928167 w 3887198"/>
              <a:gd name="connsiteY4" fmla="*/ 412309 h 436980"/>
              <a:gd name="connsiteX5" fmla="*/ 0 w 3887198"/>
              <a:gd name="connsiteY5" fmla="*/ 396520 h 436980"/>
              <a:gd name="connsiteX6" fmla="*/ 0 w 3887198"/>
              <a:gd name="connsiteY6" fmla="*/ 22266 h 436980"/>
              <a:gd name="connsiteX0" fmla="*/ 0 w 3887198"/>
              <a:gd name="connsiteY0" fmla="*/ 22266 h 436980"/>
              <a:gd name="connsiteX1" fmla="*/ 1916261 w 3887198"/>
              <a:gd name="connsiteY1" fmla="*/ 40834 h 436980"/>
              <a:gd name="connsiteX2" fmla="*/ 3887198 w 3887198"/>
              <a:gd name="connsiteY2" fmla="*/ 22266 h 436980"/>
              <a:gd name="connsiteX3" fmla="*/ 3887198 w 3887198"/>
              <a:gd name="connsiteY3" fmla="*/ 396520 h 436980"/>
              <a:gd name="connsiteX4" fmla="*/ 1928167 w 3887198"/>
              <a:gd name="connsiteY4" fmla="*/ 412309 h 436980"/>
              <a:gd name="connsiteX5" fmla="*/ 0 w 3887198"/>
              <a:gd name="connsiteY5" fmla="*/ 396520 h 436980"/>
              <a:gd name="connsiteX6" fmla="*/ 0 w 3887198"/>
              <a:gd name="connsiteY6" fmla="*/ 22266 h 436980"/>
              <a:gd name="connsiteX0" fmla="*/ 0 w 3887198"/>
              <a:gd name="connsiteY0" fmla="*/ 22266 h 412309"/>
              <a:gd name="connsiteX1" fmla="*/ 1916261 w 3887198"/>
              <a:gd name="connsiteY1" fmla="*/ 40834 h 412309"/>
              <a:gd name="connsiteX2" fmla="*/ 3887198 w 3887198"/>
              <a:gd name="connsiteY2" fmla="*/ 22266 h 412309"/>
              <a:gd name="connsiteX3" fmla="*/ 3887198 w 3887198"/>
              <a:gd name="connsiteY3" fmla="*/ 396520 h 412309"/>
              <a:gd name="connsiteX4" fmla="*/ 1928167 w 3887198"/>
              <a:gd name="connsiteY4" fmla="*/ 412309 h 412309"/>
              <a:gd name="connsiteX5" fmla="*/ 0 w 3887198"/>
              <a:gd name="connsiteY5" fmla="*/ 396520 h 412309"/>
              <a:gd name="connsiteX6" fmla="*/ 0 w 3887198"/>
              <a:gd name="connsiteY6" fmla="*/ 22266 h 412309"/>
              <a:gd name="connsiteX0" fmla="*/ 0 w 3887198"/>
              <a:gd name="connsiteY0" fmla="*/ 22266 h 412309"/>
              <a:gd name="connsiteX1" fmla="*/ 1916261 w 3887198"/>
              <a:gd name="connsiteY1" fmla="*/ 40834 h 412309"/>
              <a:gd name="connsiteX2" fmla="*/ 3887198 w 3887198"/>
              <a:gd name="connsiteY2" fmla="*/ 22266 h 412309"/>
              <a:gd name="connsiteX3" fmla="*/ 3887198 w 3887198"/>
              <a:gd name="connsiteY3" fmla="*/ 396520 h 412309"/>
              <a:gd name="connsiteX4" fmla="*/ 1928167 w 3887198"/>
              <a:gd name="connsiteY4" fmla="*/ 412309 h 412309"/>
              <a:gd name="connsiteX5" fmla="*/ 0 w 3887198"/>
              <a:gd name="connsiteY5" fmla="*/ 396520 h 412309"/>
              <a:gd name="connsiteX6" fmla="*/ 0 w 3887198"/>
              <a:gd name="connsiteY6" fmla="*/ 22266 h 412309"/>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64"/>
              <a:gd name="connsiteX1" fmla="*/ 1916261 w 3887198"/>
              <a:gd name="connsiteY1" fmla="*/ 18568 h 390064"/>
              <a:gd name="connsiteX2" fmla="*/ 3887198 w 3887198"/>
              <a:gd name="connsiteY2" fmla="*/ 0 h 390064"/>
              <a:gd name="connsiteX3" fmla="*/ 3887198 w 3887198"/>
              <a:gd name="connsiteY3" fmla="*/ 374254 h 390064"/>
              <a:gd name="connsiteX4" fmla="*/ 1928167 w 3887198"/>
              <a:gd name="connsiteY4" fmla="*/ 390043 h 390064"/>
              <a:gd name="connsiteX5" fmla="*/ 0 w 3887198"/>
              <a:gd name="connsiteY5" fmla="*/ 374254 h 390064"/>
              <a:gd name="connsiteX6" fmla="*/ 0 w 3887198"/>
              <a:gd name="connsiteY6" fmla="*/ 0 h 390064"/>
              <a:gd name="connsiteX0" fmla="*/ 0 w 3887198"/>
              <a:gd name="connsiteY0" fmla="*/ 0 h 390064"/>
              <a:gd name="connsiteX1" fmla="*/ 1916261 w 3887198"/>
              <a:gd name="connsiteY1" fmla="*/ 18568 h 390064"/>
              <a:gd name="connsiteX2" fmla="*/ 3887198 w 3887198"/>
              <a:gd name="connsiteY2" fmla="*/ 0 h 390064"/>
              <a:gd name="connsiteX3" fmla="*/ 3887198 w 3887198"/>
              <a:gd name="connsiteY3" fmla="*/ 374254 h 390064"/>
              <a:gd name="connsiteX4" fmla="*/ 1928167 w 3887198"/>
              <a:gd name="connsiteY4" fmla="*/ 390043 h 390064"/>
              <a:gd name="connsiteX5" fmla="*/ 0 w 3887198"/>
              <a:gd name="connsiteY5" fmla="*/ 374254 h 390064"/>
              <a:gd name="connsiteX6" fmla="*/ 0 w 3887198"/>
              <a:gd name="connsiteY6" fmla="*/ 0 h 390064"/>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74254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64729 h 390043"/>
              <a:gd name="connsiteX4" fmla="*/ 1928167 w 3887198"/>
              <a:gd name="connsiteY4" fmla="*/ 390043 h 390043"/>
              <a:gd name="connsiteX5" fmla="*/ 0 w 3887198"/>
              <a:gd name="connsiteY5" fmla="*/ 374254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64729 h 390043"/>
              <a:gd name="connsiteX4" fmla="*/ 1928167 w 3887198"/>
              <a:gd name="connsiteY4" fmla="*/ 390043 h 390043"/>
              <a:gd name="connsiteX5" fmla="*/ 0 w 3887198"/>
              <a:gd name="connsiteY5" fmla="*/ 364729 h 390043"/>
              <a:gd name="connsiteX6" fmla="*/ 0 w 3887198"/>
              <a:gd name="connsiteY6" fmla="*/ 0 h 390043"/>
              <a:gd name="connsiteX0" fmla="*/ 0 w 3887198"/>
              <a:gd name="connsiteY0" fmla="*/ 0 h 390043"/>
              <a:gd name="connsiteX1" fmla="*/ 1916261 w 3887198"/>
              <a:gd name="connsiteY1" fmla="*/ 18568 h 390043"/>
              <a:gd name="connsiteX2" fmla="*/ 3887198 w 3887198"/>
              <a:gd name="connsiteY2" fmla="*/ 0 h 390043"/>
              <a:gd name="connsiteX3" fmla="*/ 3887198 w 3887198"/>
              <a:gd name="connsiteY3" fmla="*/ 336154 h 390043"/>
              <a:gd name="connsiteX4" fmla="*/ 1928167 w 3887198"/>
              <a:gd name="connsiteY4" fmla="*/ 390043 h 390043"/>
              <a:gd name="connsiteX5" fmla="*/ 0 w 3887198"/>
              <a:gd name="connsiteY5" fmla="*/ 364729 h 390043"/>
              <a:gd name="connsiteX6" fmla="*/ 0 w 3887198"/>
              <a:gd name="connsiteY6" fmla="*/ 0 h 390043"/>
              <a:gd name="connsiteX0" fmla="*/ 0 w 3887198"/>
              <a:gd name="connsiteY0" fmla="*/ 0 h 390056"/>
              <a:gd name="connsiteX1" fmla="*/ 1916261 w 3887198"/>
              <a:gd name="connsiteY1" fmla="*/ 18568 h 390056"/>
              <a:gd name="connsiteX2" fmla="*/ 3887198 w 3887198"/>
              <a:gd name="connsiteY2" fmla="*/ 0 h 390056"/>
              <a:gd name="connsiteX3" fmla="*/ 3887198 w 3887198"/>
              <a:gd name="connsiteY3" fmla="*/ 336154 h 390056"/>
              <a:gd name="connsiteX4" fmla="*/ 1928167 w 3887198"/>
              <a:gd name="connsiteY4" fmla="*/ 390043 h 390056"/>
              <a:gd name="connsiteX5" fmla="*/ 0 w 3887198"/>
              <a:gd name="connsiteY5" fmla="*/ 340916 h 390056"/>
              <a:gd name="connsiteX6" fmla="*/ 0 w 3887198"/>
              <a:gd name="connsiteY6" fmla="*/ 0 h 390056"/>
              <a:gd name="connsiteX0" fmla="*/ 0 w 3887198"/>
              <a:gd name="connsiteY0" fmla="*/ 0 h 356705"/>
              <a:gd name="connsiteX1" fmla="*/ 1916261 w 3887198"/>
              <a:gd name="connsiteY1" fmla="*/ 18568 h 356705"/>
              <a:gd name="connsiteX2" fmla="*/ 3887198 w 3887198"/>
              <a:gd name="connsiteY2" fmla="*/ 0 h 356705"/>
              <a:gd name="connsiteX3" fmla="*/ 3887198 w 3887198"/>
              <a:gd name="connsiteY3" fmla="*/ 336154 h 356705"/>
              <a:gd name="connsiteX4" fmla="*/ 1928167 w 3887198"/>
              <a:gd name="connsiteY4" fmla="*/ 356705 h 356705"/>
              <a:gd name="connsiteX5" fmla="*/ 0 w 3887198"/>
              <a:gd name="connsiteY5" fmla="*/ 340916 h 356705"/>
              <a:gd name="connsiteX6" fmla="*/ 0 w 3887198"/>
              <a:gd name="connsiteY6" fmla="*/ 0 h 356705"/>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5280"/>
              <a:gd name="connsiteX1" fmla="*/ 1916261 w 3887198"/>
              <a:gd name="connsiteY1" fmla="*/ 18568 h 385280"/>
              <a:gd name="connsiteX2" fmla="*/ 3887198 w 3887198"/>
              <a:gd name="connsiteY2" fmla="*/ 0 h 385280"/>
              <a:gd name="connsiteX3" fmla="*/ 3887198 w 3887198"/>
              <a:gd name="connsiteY3" fmla="*/ 336154 h 385280"/>
              <a:gd name="connsiteX4" fmla="*/ 1918642 w 3887198"/>
              <a:gd name="connsiteY4" fmla="*/ 385280 h 385280"/>
              <a:gd name="connsiteX5" fmla="*/ 0 w 3887198"/>
              <a:gd name="connsiteY5" fmla="*/ 340916 h 385280"/>
              <a:gd name="connsiteX6" fmla="*/ 0 w 3887198"/>
              <a:gd name="connsiteY6" fmla="*/ 0 h 385280"/>
              <a:gd name="connsiteX0" fmla="*/ 0 w 3887198"/>
              <a:gd name="connsiteY0" fmla="*/ 0 h 386358"/>
              <a:gd name="connsiteX1" fmla="*/ 1916261 w 3887198"/>
              <a:gd name="connsiteY1" fmla="*/ 18568 h 386358"/>
              <a:gd name="connsiteX2" fmla="*/ 3887198 w 3887198"/>
              <a:gd name="connsiteY2" fmla="*/ 0 h 386358"/>
              <a:gd name="connsiteX3" fmla="*/ 3887198 w 3887198"/>
              <a:gd name="connsiteY3" fmla="*/ 336154 h 386358"/>
              <a:gd name="connsiteX4" fmla="*/ 1918642 w 3887198"/>
              <a:gd name="connsiteY4" fmla="*/ 385280 h 386358"/>
              <a:gd name="connsiteX5" fmla="*/ 0 w 3887198"/>
              <a:gd name="connsiteY5" fmla="*/ 340916 h 386358"/>
              <a:gd name="connsiteX6" fmla="*/ 0 w 3887198"/>
              <a:gd name="connsiteY6" fmla="*/ 0 h 386358"/>
              <a:gd name="connsiteX0" fmla="*/ 0 w 3887198"/>
              <a:gd name="connsiteY0" fmla="*/ 0 h 385318"/>
              <a:gd name="connsiteX1" fmla="*/ 1916261 w 3887198"/>
              <a:gd name="connsiteY1" fmla="*/ 18568 h 385318"/>
              <a:gd name="connsiteX2" fmla="*/ 3887198 w 3887198"/>
              <a:gd name="connsiteY2" fmla="*/ 0 h 385318"/>
              <a:gd name="connsiteX3" fmla="*/ 3887198 w 3887198"/>
              <a:gd name="connsiteY3" fmla="*/ 336154 h 385318"/>
              <a:gd name="connsiteX4" fmla="*/ 1918642 w 3887198"/>
              <a:gd name="connsiteY4" fmla="*/ 385280 h 385318"/>
              <a:gd name="connsiteX5" fmla="*/ 0 w 3887198"/>
              <a:gd name="connsiteY5" fmla="*/ 340916 h 385318"/>
              <a:gd name="connsiteX6" fmla="*/ 0 w 3887198"/>
              <a:gd name="connsiteY6" fmla="*/ 0 h 385318"/>
              <a:gd name="connsiteX0" fmla="*/ 0 w 3887198"/>
              <a:gd name="connsiteY0" fmla="*/ 0 h 386358"/>
              <a:gd name="connsiteX1" fmla="*/ 1916261 w 3887198"/>
              <a:gd name="connsiteY1" fmla="*/ 18568 h 386358"/>
              <a:gd name="connsiteX2" fmla="*/ 3887198 w 3887198"/>
              <a:gd name="connsiteY2" fmla="*/ 0 h 386358"/>
              <a:gd name="connsiteX3" fmla="*/ 3887198 w 3887198"/>
              <a:gd name="connsiteY3" fmla="*/ 336154 h 386358"/>
              <a:gd name="connsiteX4" fmla="*/ 1918642 w 3887198"/>
              <a:gd name="connsiteY4" fmla="*/ 385280 h 386358"/>
              <a:gd name="connsiteX5" fmla="*/ 0 w 3887198"/>
              <a:gd name="connsiteY5" fmla="*/ 340916 h 386358"/>
              <a:gd name="connsiteX6" fmla="*/ 0 w 3887198"/>
              <a:gd name="connsiteY6" fmla="*/ 0 h 386358"/>
              <a:gd name="connsiteX0" fmla="*/ 0 w 3887198"/>
              <a:gd name="connsiteY0" fmla="*/ 0 h 385318"/>
              <a:gd name="connsiteX1" fmla="*/ 1916261 w 3887198"/>
              <a:gd name="connsiteY1" fmla="*/ 18568 h 385318"/>
              <a:gd name="connsiteX2" fmla="*/ 3887198 w 3887198"/>
              <a:gd name="connsiteY2" fmla="*/ 0 h 385318"/>
              <a:gd name="connsiteX3" fmla="*/ 3887198 w 3887198"/>
              <a:gd name="connsiteY3" fmla="*/ 336154 h 385318"/>
              <a:gd name="connsiteX4" fmla="*/ 1918642 w 3887198"/>
              <a:gd name="connsiteY4" fmla="*/ 385280 h 385318"/>
              <a:gd name="connsiteX5" fmla="*/ 0 w 3887198"/>
              <a:gd name="connsiteY5" fmla="*/ 340916 h 385318"/>
              <a:gd name="connsiteX6" fmla="*/ 0 w 3887198"/>
              <a:gd name="connsiteY6" fmla="*/ 0 h 385318"/>
              <a:gd name="connsiteX0" fmla="*/ 0 w 3887198"/>
              <a:gd name="connsiteY0" fmla="*/ 0 h 375885"/>
              <a:gd name="connsiteX1" fmla="*/ 1916261 w 3887198"/>
              <a:gd name="connsiteY1" fmla="*/ 18568 h 375885"/>
              <a:gd name="connsiteX2" fmla="*/ 3887198 w 3887198"/>
              <a:gd name="connsiteY2" fmla="*/ 0 h 375885"/>
              <a:gd name="connsiteX3" fmla="*/ 3887198 w 3887198"/>
              <a:gd name="connsiteY3" fmla="*/ 336154 h 375885"/>
              <a:gd name="connsiteX4" fmla="*/ 1918642 w 3887198"/>
              <a:gd name="connsiteY4" fmla="*/ 375755 h 375885"/>
              <a:gd name="connsiteX5" fmla="*/ 0 w 3887198"/>
              <a:gd name="connsiteY5" fmla="*/ 340916 h 375885"/>
              <a:gd name="connsiteX6" fmla="*/ 0 w 3887198"/>
              <a:gd name="connsiteY6" fmla="*/ 0 h 37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7198" h="375885">
                <a:moveTo>
                  <a:pt x="0" y="0"/>
                </a:moveTo>
                <a:cubicBezTo>
                  <a:pt x="360652" y="7394"/>
                  <a:pt x="1268395" y="18568"/>
                  <a:pt x="1916261" y="18568"/>
                </a:cubicBezTo>
                <a:lnTo>
                  <a:pt x="3887198" y="0"/>
                </a:lnTo>
                <a:lnTo>
                  <a:pt x="3887198" y="336154"/>
                </a:lnTo>
                <a:cubicBezTo>
                  <a:pt x="3015113" y="368404"/>
                  <a:pt x="2133122" y="374962"/>
                  <a:pt x="1918642" y="375755"/>
                </a:cubicBezTo>
                <a:cubicBezTo>
                  <a:pt x="1704162" y="376548"/>
                  <a:pt x="658597" y="374754"/>
                  <a:pt x="0" y="340916"/>
                </a:cubicBezTo>
                <a:lnTo>
                  <a:pt x="0" y="0"/>
                </a:lnTo>
                <a:close/>
              </a:path>
            </a:pathLst>
          </a:custGeom>
          <a:gradFill flip="none" rotWithShape="1">
            <a:gsLst>
              <a:gs pos="100000">
                <a:schemeClr val="accent1">
                  <a:lumMod val="5000"/>
                  <a:lumOff val="95000"/>
                </a:schemeClr>
              </a:gs>
              <a:gs pos="86000">
                <a:schemeClr val="bg1">
                  <a:lumMod val="65000"/>
                </a:schemeClr>
              </a:gs>
              <a:gs pos="65000">
                <a:schemeClr val="tx1">
                  <a:lumMod val="50000"/>
                  <a:lumOff val="50000"/>
                </a:schemeClr>
              </a:gs>
              <a:gs pos="14000">
                <a:schemeClr val="tx2"/>
              </a:gs>
            </a:gsLst>
            <a:path path="circle">
              <a:fillToRect l="50000" t="50000" r="50000" b="50000"/>
            </a:path>
            <a:tileRect/>
          </a:gra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bg1"/>
                </a:solidFill>
                <a:cs typeface="Arial" panose="020B0604020202020204" pitchFamily="34" charset="0"/>
              </a:rPr>
              <a:t>GENERAL OR SPECIAL COURT-MARTIAL</a:t>
            </a:r>
          </a:p>
        </p:txBody>
      </p:sp>
      <p:sp>
        <p:nvSpPr>
          <p:cNvPr id="221" name="Rectangle 220"/>
          <p:cNvSpPr/>
          <p:nvPr/>
        </p:nvSpPr>
        <p:spPr>
          <a:xfrm>
            <a:off x="6124250" y="2354194"/>
            <a:ext cx="2540257" cy="204592"/>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ARRAIGNMENT</a:t>
            </a:r>
          </a:p>
        </p:txBody>
      </p:sp>
      <p:sp>
        <p:nvSpPr>
          <p:cNvPr id="223" name="Freeform 222"/>
          <p:cNvSpPr/>
          <p:nvPr/>
        </p:nvSpPr>
        <p:spPr>
          <a:xfrm rot="5693966">
            <a:off x="733831" y="5256510"/>
            <a:ext cx="659151" cy="746809"/>
          </a:xfrm>
          <a:custGeom>
            <a:avLst/>
            <a:gdLst>
              <a:gd name="connsiteX0" fmla="*/ 0 w 506298"/>
              <a:gd name="connsiteY0" fmla="*/ 445350 h 445350"/>
              <a:gd name="connsiteX1" fmla="*/ 381000 w 506298"/>
              <a:gd name="connsiteY1" fmla="*/ 350100 h 445350"/>
              <a:gd name="connsiteX2" fmla="*/ 495300 w 506298"/>
              <a:gd name="connsiteY2" fmla="*/ 45300 h 445350"/>
              <a:gd name="connsiteX3" fmla="*/ 495300 w 506298"/>
              <a:gd name="connsiteY3" fmla="*/ 7200 h 445350"/>
            </a:gdLst>
            <a:ahLst/>
            <a:cxnLst>
              <a:cxn ang="0">
                <a:pos x="connsiteX0" y="connsiteY0"/>
              </a:cxn>
              <a:cxn ang="0">
                <a:pos x="connsiteX1" y="connsiteY1"/>
              </a:cxn>
              <a:cxn ang="0">
                <a:pos x="connsiteX2" y="connsiteY2"/>
              </a:cxn>
              <a:cxn ang="0">
                <a:pos x="connsiteX3" y="connsiteY3"/>
              </a:cxn>
            </a:cxnLst>
            <a:rect l="l" t="t" r="r" b="b"/>
            <a:pathLst>
              <a:path w="506298" h="445350">
                <a:moveTo>
                  <a:pt x="0" y="445350"/>
                </a:moveTo>
                <a:cubicBezTo>
                  <a:pt x="149225" y="431062"/>
                  <a:pt x="298450" y="416775"/>
                  <a:pt x="381000" y="350100"/>
                </a:cubicBezTo>
                <a:cubicBezTo>
                  <a:pt x="463550" y="283425"/>
                  <a:pt x="476250" y="102450"/>
                  <a:pt x="495300" y="45300"/>
                </a:cubicBezTo>
                <a:cubicBezTo>
                  <a:pt x="514350" y="-11850"/>
                  <a:pt x="504825" y="-2325"/>
                  <a:pt x="495300" y="7200"/>
                </a:cubicBezTo>
              </a:path>
            </a:pathLst>
          </a:custGeom>
          <a:noFill/>
          <a:ln w="53975">
            <a:solidFill>
              <a:srgbClr val="FFFF00"/>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Freeform 223"/>
          <p:cNvSpPr/>
          <p:nvPr/>
        </p:nvSpPr>
        <p:spPr>
          <a:xfrm rot="20700000">
            <a:off x="1560453" y="5413659"/>
            <a:ext cx="994330" cy="652660"/>
          </a:xfrm>
          <a:custGeom>
            <a:avLst/>
            <a:gdLst>
              <a:gd name="connsiteX0" fmla="*/ 73439 w 1790142"/>
              <a:gd name="connsiteY0" fmla="*/ 784585 h 1175018"/>
              <a:gd name="connsiteX1" fmla="*/ 146877 w 1790142"/>
              <a:gd name="connsiteY1" fmla="*/ 784585 h 1175018"/>
              <a:gd name="connsiteX2" fmla="*/ 146877 w 1790142"/>
              <a:gd name="connsiteY2" fmla="*/ 881264 h 1175018"/>
              <a:gd name="connsiteX3" fmla="*/ 73439 w 1790142"/>
              <a:gd name="connsiteY3" fmla="*/ 881264 h 1175018"/>
              <a:gd name="connsiteX4" fmla="*/ 0 w 1790142"/>
              <a:gd name="connsiteY4" fmla="*/ 784585 h 1175018"/>
              <a:gd name="connsiteX5" fmla="*/ 36719 w 1790142"/>
              <a:gd name="connsiteY5" fmla="*/ 784585 h 1175018"/>
              <a:gd name="connsiteX6" fmla="*/ 36719 w 1790142"/>
              <a:gd name="connsiteY6" fmla="*/ 881264 h 1175018"/>
              <a:gd name="connsiteX7" fmla="*/ 0 w 1790142"/>
              <a:gd name="connsiteY7" fmla="*/ 881264 h 1175018"/>
              <a:gd name="connsiteX8" fmla="*/ 73439 w 1790142"/>
              <a:gd name="connsiteY8" fmla="*/ 293755 h 1175018"/>
              <a:gd name="connsiteX9" fmla="*/ 146877 w 1790142"/>
              <a:gd name="connsiteY9" fmla="*/ 293755 h 1175018"/>
              <a:gd name="connsiteX10" fmla="*/ 146877 w 1790142"/>
              <a:gd name="connsiteY10" fmla="*/ 390433 h 1175018"/>
              <a:gd name="connsiteX11" fmla="*/ 73439 w 1790142"/>
              <a:gd name="connsiteY11" fmla="*/ 390433 h 1175018"/>
              <a:gd name="connsiteX12" fmla="*/ 0 w 1790142"/>
              <a:gd name="connsiteY12" fmla="*/ 293755 h 1175018"/>
              <a:gd name="connsiteX13" fmla="*/ 36719 w 1790142"/>
              <a:gd name="connsiteY13" fmla="*/ 293755 h 1175018"/>
              <a:gd name="connsiteX14" fmla="*/ 36719 w 1790142"/>
              <a:gd name="connsiteY14" fmla="*/ 390433 h 1175018"/>
              <a:gd name="connsiteX15" fmla="*/ 0 w 1790142"/>
              <a:gd name="connsiteY15" fmla="*/ 390433 h 1175018"/>
              <a:gd name="connsiteX16" fmla="*/ 1202633 w 1790142"/>
              <a:gd name="connsiteY16" fmla="*/ 0 h 1175018"/>
              <a:gd name="connsiteX17" fmla="*/ 1790142 w 1790142"/>
              <a:gd name="connsiteY17" fmla="*/ 587509 h 1175018"/>
              <a:gd name="connsiteX18" fmla="*/ 1202633 w 1790142"/>
              <a:gd name="connsiteY18" fmla="*/ 1175018 h 1175018"/>
              <a:gd name="connsiteX19" fmla="*/ 1202633 w 1790142"/>
              <a:gd name="connsiteY19" fmla="*/ 881264 h 1175018"/>
              <a:gd name="connsiteX20" fmla="*/ 183597 w 1790142"/>
              <a:gd name="connsiteY20" fmla="*/ 881264 h 1175018"/>
              <a:gd name="connsiteX21" fmla="*/ 183597 w 1790142"/>
              <a:gd name="connsiteY21" fmla="*/ 784585 h 1175018"/>
              <a:gd name="connsiteX22" fmla="*/ 1294812 w 1790142"/>
              <a:gd name="connsiteY22" fmla="*/ 784585 h 1175018"/>
              <a:gd name="connsiteX23" fmla="*/ 1294812 w 1790142"/>
              <a:gd name="connsiteY23" fmla="*/ 963909 h 1175018"/>
              <a:gd name="connsiteX24" fmla="*/ 1657338 w 1790142"/>
              <a:gd name="connsiteY24" fmla="*/ 587509 h 1175018"/>
              <a:gd name="connsiteX25" fmla="*/ 1294812 w 1790142"/>
              <a:gd name="connsiteY25" fmla="*/ 211109 h 1175018"/>
              <a:gd name="connsiteX26" fmla="*/ 1294812 w 1790142"/>
              <a:gd name="connsiteY26" fmla="*/ 390433 h 1175018"/>
              <a:gd name="connsiteX27" fmla="*/ 183597 w 1790142"/>
              <a:gd name="connsiteY27" fmla="*/ 390433 h 1175018"/>
              <a:gd name="connsiteX28" fmla="*/ 183597 w 1790142"/>
              <a:gd name="connsiteY28" fmla="*/ 293755 h 1175018"/>
              <a:gd name="connsiteX29" fmla="*/ 1202633 w 1790142"/>
              <a:gd name="connsiteY29" fmla="*/ 293755 h 117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90142" h="1175018">
                <a:moveTo>
                  <a:pt x="73439" y="784585"/>
                </a:moveTo>
                <a:lnTo>
                  <a:pt x="146877" y="784585"/>
                </a:lnTo>
                <a:lnTo>
                  <a:pt x="146877" y="881264"/>
                </a:lnTo>
                <a:lnTo>
                  <a:pt x="73439" y="881264"/>
                </a:lnTo>
                <a:close/>
                <a:moveTo>
                  <a:pt x="0" y="784585"/>
                </a:moveTo>
                <a:lnTo>
                  <a:pt x="36719" y="784585"/>
                </a:lnTo>
                <a:lnTo>
                  <a:pt x="36719" y="881264"/>
                </a:lnTo>
                <a:lnTo>
                  <a:pt x="0" y="881264"/>
                </a:lnTo>
                <a:close/>
                <a:moveTo>
                  <a:pt x="73439" y="293755"/>
                </a:moveTo>
                <a:lnTo>
                  <a:pt x="146877" y="293755"/>
                </a:lnTo>
                <a:lnTo>
                  <a:pt x="146877" y="390433"/>
                </a:lnTo>
                <a:lnTo>
                  <a:pt x="73439" y="390433"/>
                </a:lnTo>
                <a:close/>
                <a:moveTo>
                  <a:pt x="0" y="293755"/>
                </a:moveTo>
                <a:lnTo>
                  <a:pt x="36719" y="293755"/>
                </a:lnTo>
                <a:lnTo>
                  <a:pt x="36719" y="390433"/>
                </a:lnTo>
                <a:lnTo>
                  <a:pt x="0" y="390433"/>
                </a:lnTo>
                <a:close/>
                <a:moveTo>
                  <a:pt x="1202633" y="0"/>
                </a:moveTo>
                <a:lnTo>
                  <a:pt x="1790142" y="587509"/>
                </a:lnTo>
                <a:lnTo>
                  <a:pt x="1202633" y="1175018"/>
                </a:lnTo>
                <a:lnTo>
                  <a:pt x="1202633" y="881264"/>
                </a:lnTo>
                <a:lnTo>
                  <a:pt x="183597" y="881264"/>
                </a:lnTo>
                <a:lnTo>
                  <a:pt x="183597" y="784585"/>
                </a:lnTo>
                <a:lnTo>
                  <a:pt x="1294812" y="784585"/>
                </a:lnTo>
                <a:lnTo>
                  <a:pt x="1294812" y="963909"/>
                </a:lnTo>
                <a:lnTo>
                  <a:pt x="1657338" y="587509"/>
                </a:lnTo>
                <a:lnTo>
                  <a:pt x="1294812" y="211109"/>
                </a:lnTo>
                <a:lnTo>
                  <a:pt x="1294812" y="390433"/>
                </a:lnTo>
                <a:lnTo>
                  <a:pt x="183597" y="390433"/>
                </a:lnTo>
                <a:lnTo>
                  <a:pt x="183597" y="293755"/>
                </a:lnTo>
                <a:lnTo>
                  <a:pt x="1202633" y="293755"/>
                </a:lnTo>
                <a:close/>
              </a:path>
            </a:pathLst>
          </a:cu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rgbClr val="FFFF00"/>
                </a:solidFill>
              </a:rPr>
              <a:t>PREFERRAL</a:t>
            </a:r>
          </a:p>
        </p:txBody>
      </p:sp>
      <p:sp>
        <p:nvSpPr>
          <p:cNvPr id="225" name="Freeform 224"/>
          <p:cNvSpPr/>
          <p:nvPr/>
        </p:nvSpPr>
        <p:spPr>
          <a:xfrm rot="20700000" flipH="1" flipV="1">
            <a:off x="2596247" y="4813937"/>
            <a:ext cx="1475912" cy="1482690"/>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075401 w 2834552"/>
              <a:gd name="connsiteY34" fmla="*/ 2542299 h 2855817"/>
              <a:gd name="connsiteX35" fmla="*/ 1417277 w 2834552"/>
              <a:gd name="connsiteY35" fmla="*/ 2855817 h 2855817"/>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417277 w 2834552"/>
              <a:gd name="connsiteY34" fmla="*/ 2855817 h 2855817"/>
              <a:gd name="connsiteX0" fmla="*/ 1417277 w 2834552"/>
              <a:gd name="connsiteY0" fmla="*/ 2855817 h 2855817"/>
              <a:gd name="connsiteX1" fmla="*/ 1759152 w 2834552"/>
              <a:gd name="connsiteY1" fmla="*/ 2542299 h 2855817"/>
              <a:gd name="connsiteX2" fmla="*/ 1588214 w 2834552"/>
              <a:gd name="connsiteY2" fmla="*/ 2327069 h 2855817"/>
              <a:gd name="connsiteX3" fmla="*/ 1789726 w 2834552"/>
              <a:gd name="connsiteY3" fmla="*/ 2327069 h 2855817"/>
              <a:gd name="connsiteX4" fmla="*/ 2316436 w 2834552"/>
              <a:gd name="connsiteY4" fmla="*/ 1800359 h 2855817"/>
              <a:gd name="connsiteX5" fmla="*/ 2316436 w 2834552"/>
              <a:gd name="connsiteY5" fmla="*/ 1595725 h 2855817"/>
              <a:gd name="connsiteX6" fmla="*/ 2521034 w 2834552"/>
              <a:gd name="connsiteY6" fmla="*/ 1595725 h 2855817"/>
              <a:gd name="connsiteX7" fmla="*/ 2521034 w 2834552"/>
              <a:gd name="connsiteY7" fmla="*/ 1766663 h 2855817"/>
              <a:gd name="connsiteX8" fmla="*/ 2834552 w 2834552"/>
              <a:gd name="connsiteY8" fmla="*/ 1424787 h 2855817"/>
              <a:gd name="connsiteX9" fmla="*/ 2521034 w 2834552"/>
              <a:gd name="connsiteY9" fmla="*/ 1082912 h 2855817"/>
              <a:gd name="connsiteX10" fmla="*/ 2521034 w 2834552"/>
              <a:gd name="connsiteY10" fmla="*/ 1253850 h 2855817"/>
              <a:gd name="connsiteX11" fmla="*/ 2316436 w 2834552"/>
              <a:gd name="connsiteY11" fmla="*/ 1253850 h 2855817"/>
              <a:gd name="connsiteX12" fmla="*/ 2316436 w 2834552"/>
              <a:gd name="connsiteY12" fmla="*/ 1055459 h 2855817"/>
              <a:gd name="connsiteX13" fmla="*/ 1789726 w 2834552"/>
              <a:gd name="connsiteY13" fmla="*/ 528749 h 2855817"/>
              <a:gd name="connsiteX14" fmla="*/ 1588214 w 2834552"/>
              <a:gd name="connsiteY14" fmla="*/ 528749 h 2855817"/>
              <a:gd name="connsiteX15" fmla="*/ 1588214 w 2834552"/>
              <a:gd name="connsiteY15" fmla="*/ 313518 h 2855817"/>
              <a:gd name="connsiteX16" fmla="*/ 1759152 w 2834552"/>
              <a:gd name="connsiteY16" fmla="*/ 313518 h 2855817"/>
              <a:gd name="connsiteX17" fmla="*/ 1417277 w 2834552"/>
              <a:gd name="connsiteY17" fmla="*/ 0 h 2855817"/>
              <a:gd name="connsiteX18" fmla="*/ 1075401 w 2834552"/>
              <a:gd name="connsiteY18" fmla="*/ 313518 h 2855817"/>
              <a:gd name="connsiteX19" fmla="*/ 1246339 w 2834552"/>
              <a:gd name="connsiteY19" fmla="*/ 313518 h 2855817"/>
              <a:gd name="connsiteX20" fmla="*/ 1246339 w 2834552"/>
              <a:gd name="connsiteY20" fmla="*/ 528749 h 2855817"/>
              <a:gd name="connsiteX21" fmla="*/ 1044826 w 2834552"/>
              <a:gd name="connsiteY21" fmla="*/ 528749 h 2855817"/>
              <a:gd name="connsiteX22" fmla="*/ 518116 w 2834552"/>
              <a:gd name="connsiteY22" fmla="*/ 1055459 h 2855817"/>
              <a:gd name="connsiteX23" fmla="*/ 518116 w 2834552"/>
              <a:gd name="connsiteY23" fmla="*/ 1253850 h 2855817"/>
              <a:gd name="connsiteX24" fmla="*/ 313518 w 2834552"/>
              <a:gd name="connsiteY24" fmla="*/ 1253850 h 2855817"/>
              <a:gd name="connsiteX25" fmla="*/ 313518 w 2834552"/>
              <a:gd name="connsiteY25" fmla="*/ 1082912 h 2855817"/>
              <a:gd name="connsiteX26" fmla="*/ 0 w 2834552"/>
              <a:gd name="connsiteY26" fmla="*/ 1424788 h 2855817"/>
              <a:gd name="connsiteX27" fmla="*/ 313518 w 2834552"/>
              <a:gd name="connsiteY27" fmla="*/ 1766663 h 2855817"/>
              <a:gd name="connsiteX28" fmla="*/ 313518 w 2834552"/>
              <a:gd name="connsiteY28" fmla="*/ 1595725 h 2855817"/>
              <a:gd name="connsiteX29" fmla="*/ 518116 w 2834552"/>
              <a:gd name="connsiteY29" fmla="*/ 1595725 h 2855817"/>
              <a:gd name="connsiteX30" fmla="*/ 518116 w 2834552"/>
              <a:gd name="connsiteY30" fmla="*/ 1800359 h 2855817"/>
              <a:gd name="connsiteX31" fmla="*/ 1044826 w 2834552"/>
              <a:gd name="connsiteY31" fmla="*/ 2327069 h 2855817"/>
              <a:gd name="connsiteX32" fmla="*/ 1246339 w 2834552"/>
              <a:gd name="connsiteY32" fmla="*/ 2327069 h 2855817"/>
              <a:gd name="connsiteX33" fmla="*/ 1417277 w 2834552"/>
              <a:gd name="connsiteY33" fmla="*/ 2855817 h 2855817"/>
              <a:gd name="connsiteX0" fmla="*/ 1417277 w 2834552"/>
              <a:gd name="connsiteY0" fmla="*/ 2855817 h 2855817"/>
              <a:gd name="connsiteX1" fmla="*/ 1588214 w 2834552"/>
              <a:gd name="connsiteY1" fmla="*/ 2327069 h 2855817"/>
              <a:gd name="connsiteX2" fmla="*/ 1789726 w 2834552"/>
              <a:gd name="connsiteY2" fmla="*/ 2327069 h 2855817"/>
              <a:gd name="connsiteX3" fmla="*/ 2316436 w 2834552"/>
              <a:gd name="connsiteY3" fmla="*/ 1800359 h 2855817"/>
              <a:gd name="connsiteX4" fmla="*/ 2316436 w 2834552"/>
              <a:gd name="connsiteY4" fmla="*/ 1595725 h 2855817"/>
              <a:gd name="connsiteX5" fmla="*/ 2521034 w 2834552"/>
              <a:gd name="connsiteY5" fmla="*/ 1595725 h 2855817"/>
              <a:gd name="connsiteX6" fmla="*/ 2521034 w 2834552"/>
              <a:gd name="connsiteY6" fmla="*/ 1766663 h 2855817"/>
              <a:gd name="connsiteX7" fmla="*/ 2834552 w 2834552"/>
              <a:gd name="connsiteY7" fmla="*/ 1424787 h 2855817"/>
              <a:gd name="connsiteX8" fmla="*/ 2521034 w 2834552"/>
              <a:gd name="connsiteY8" fmla="*/ 1082912 h 2855817"/>
              <a:gd name="connsiteX9" fmla="*/ 2521034 w 2834552"/>
              <a:gd name="connsiteY9" fmla="*/ 1253850 h 2855817"/>
              <a:gd name="connsiteX10" fmla="*/ 2316436 w 2834552"/>
              <a:gd name="connsiteY10" fmla="*/ 1253850 h 2855817"/>
              <a:gd name="connsiteX11" fmla="*/ 2316436 w 2834552"/>
              <a:gd name="connsiteY11" fmla="*/ 1055459 h 2855817"/>
              <a:gd name="connsiteX12" fmla="*/ 1789726 w 2834552"/>
              <a:gd name="connsiteY12" fmla="*/ 528749 h 2855817"/>
              <a:gd name="connsiteX13" fmla="*/ 1588214 w 2834552"/>
              <a:gd name="connsiteY13" fmla="*/ 528749 h 2855817"/>
              <a:gd name="connsiteX14" fmla="*/ 1588214 w 2834552"/>
              <a:gd name="connsiteY14" fmla="*/ 313518 h 2855817"/>
              <a:gd name="connsiteX15" fmla="*/ 1759152 w 2834552"/>
              <a:gd name="connsiteY15" fmla="*/ 313518 h 2855817"/>
              <a:gd name="connsiteX16" fmla="*/ 1417277 w 2834552"/>
              <a:gd name="connsiteY16" fmla="*/ 0 h 2855817"/>
              <a:gd name="connsiteX17" fmla="*/ 1075401 w 2834552"/>
              <a:gd name="connsiteY17" fmla="*/ 313518 h 2855817"/>
              <a:gd name="connsiteX18" fmla="*/ 1246339 w 2834552"/>
              <a:gd name="connsiteY18" fmla="*/ 313518 h 2855817"/>
              <a:gd name="connsiteX19" fmla="*/ 1246339 w 2834552"/>
              <a:gd name="connsiteY19" fmla="*/ 528749 h 2855817"/>
              <a:gd name="connsiteX20" fmla="*/ 1044826 w 2834552"/>
              <a:gd name="connsiteY20" fmla="*/ 528749 h 2855817"/>
              <a:gd name="connsiteX21" fmla="*/ 518116 w 2834552"/>
              <a:gd name="connsiteY21" fmla="*/ 1055459 h 2855817"/>
              <a:gd name="connsiteX22" fmla="*/ 518116 w 2834552"/>
              <a:gd name="connsiteY22" fmla="*/ 1253850 h 2855817"/>
              <a:gd name="connsiteX23" fmla="*/ 313518 w 2834552"/>
              <a:gd name="connsiteY23" fmla="*/ 1253850 h 2855817"/>
              <a:gd name="connsiteX24" fmla="*/ 313518 w 2834552"/>
              <a:gd name="connsiteY24" fmla="*/ 1082912 h 2855817"/>
              <a:gd name="connsiteX25" fmla="*/ 0 w 2834552"/>
              <a:gd name="connsiteY25" fmla="*/ 1424788 h 2855817"/>
              <a:gd name="connsiteX26" fmla="*/ 313518 w 2834552"/>
              <a:gd name="connsiteY26" fmla="*/ 1766663 h 2855817"/>
              <a:gd name="connsiteX27" fmla="*/ 313518 w 2834552"/>
              <a:gd name="connsiteY27" fmla="*/ 1595725 h 2855817"/>
              <a:gd name="connsiteX28" fmla="*/ 518116 w 2834552"/>
              <a:gd name="connsiteY28" fmla="*/ 1595725 h 2855817"/>
              <a:gd name="connsiteX29" fmla="*/ 518116 w 2834552"/>
              <a:gd name="connsiteY29" fmla="*/ 1800359 h 2855817"/>
              <a:gd name="connsiteX30" fmla="*/ 1044826 w 2834552"/>
              <a:gd name="connsiteY30" fmla="*/ 2327069 h 2855817"/>
              <a:gd name="connsiteX31" fmla="*/ 1246339 w 2834552"/>
              <a:gd name="connsiteY31" fmla="*/ 2327069 h 2855817"/>
              <a:gd name="connsiteX32" fmla="*/ 1417277 w 2834552"/>
              <a:gd name="connsiteY32" fmla="*/ 2855817 h 2855817"/>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521034 w 2834552"/>
              <a:gd name="connsiteY5" fmla="*/ 1595725 h 2327070"/>
              <a:gd name="connsiteX6" fmla="*/ 2521034 w 2834552"/>
              <a:gd name="connsiteY6" fmla="*/ 1766663 h 2327070"/>
              <a:gd name="connsiteX7" fmla="*/ 2834552 w 2834552"/>
              <a:gd name="connsiteY7" fmla="*/ 1424787 h 2327070"/>
              <a:gd name="connsiteX8" fmla="*/ 2521034 w 2834552"/>
              <a:gd name="connsiteY8" fmla="*/ 1082912 h 2327070"/>
              <a:gd name="connsiteX9" fmla="*/ 2521034 w 2834552"/>
              <a:gd name="connsiteY9" fmla="*/ 1253850 h 2327070"/>
              <a:gd name="connsiteX10" fmla="*/ 2316436 w 2834552"/>
              <a:gd name="connsiteY10" fmla="*/ 1253850 h 2327070"/>
              <a:gd name="connsiteX11" fmla="*/ 2316436 w 2834552"/>
              <a:gd name="connsiteY11" fmla="*/ 1055459 h 2327070"/>
              <a:gd name="connsiteX12" fmla="*/ 1789726 w 2834552"/>
              <a:gd name="connsiteY12" fmla="*/ 528749 h 2327070"/>
              <a:gd name="connsiteX13" fmla="*/ 1588214 w 2834552"/>
              <a:gd name="connsiteY13" fmla="*/ 528749 h 2327070"/>
              <a:gd name="connsiteX14" fmla="*/ 1588214 w 2834552"/>
              <a:gd name="connsiteY14" fmla="*/ 313518 h 2327070"/>
              <a:gd name="connsiteX15" fmla="*/ 1759152 w 2834552"/>
              <a:gd name="connsiteY15" fmla="*/ 313518 h 2327070"/>
              <a:gd name="connsiteX16" fmla="*/ 1417277 w 2834552"/>
              <a:gd name="connsiteY16" fmla="*/ 0 h 2327070"/>
              <a:gd name="connsiteX17" fmla="*/ 1075401 w 2834552"/>
              <a:gd name="connsiteY17" fmla="*/ 313518 h 2327070"/>
              <a:gd name="connsiteX18" fmla="*/ 1246339 w 2834552"/>
              <a:gd name="connsiteY18" fmla="*/ 313518 h 2327070"/>
              <a:gd name="connsiteX19" fmla="*/ 1246339 w 2834552"/>
              <a:gd name="connsiteY19" fmla="*/ 528749 h 2327070"/>
              <a:gd name="connsiteX20" fmla="*/ 1044826 w 2834552"/>
              <a:gd name="connsiteY20" fmla="*/ 528749 h 2327070"/>
              <a:gd name="connsiteX21" fmla="*/ 518116 w 2834552"/>
              <a:gd name="connsiteY21" fmla="*/ 1055459 h 2327070"/>
              <a:gd name="connsiteX22" fmla="*/ 518116 w 2834552"/>
              <a:gd name="connsiteY22" fmla="*/ 1253850 h 2327070"/>
              <a:gd name="connsiteX23" fmla="*/ 313518 w 2834552"/>
              <a:gd name="connsiteY23" fmla="*/ 1253850 h 2327070"/>
              <a:gd name="connsiteX24" fmla="*/ 313518 w 2834552"/>
              <a:gd name="connsiteY24" fmla="*/ 1082912 h 2327070"/>
              <a:gd name="connsiteX25" fmla="*/ 0 w 2834552"/>
              <a:gd name="connsiteY25" fmla="*/ 1424788 h 2327070"/>
              <a:gd name="connsiteX26" fmla="*/ 313518 w 2834552"/>
              <a:gd name="connsiteY26" fmla="*/ 1766663 h 2327070"/>
              <a:gd name="connsiteX27" fmla="*/ 313518 w 2834552"/>
              <a:gd name="connsiteY27" fmla="*/ 1595725 h 2327070"/>
              <a:gd name="connsiteX28" fmla="*/ 518116 w 2834552"/>
              <a:gd name="connsiteY28" fmla="*/ 1595725 h 2327070"/>
              <a:gd name="connsiteX29" fmla="*/ 518116 w 2834552"/>
              <a:gd name="connsiteY29" fmla="*/ 1800359 h 2327070"/>
              <a:gd name="connsiteX30" fmla="*/ 1044826 w 2834552"/>
              <a:gd name="connsiteY30" fmla="*/ 2327069 h 2327070"/>
              <a:gd name="connsiteX31" fmla="*/ 1246339 w 2834552"/>
              <a:gd name="connsiteY31" fmla="*/ 2327069 h 2327070"/>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521034 w 2834552"/>
              <a:gd name="connsiteY5" fmla="*/ 1595725 h 2327070"/>
              <a:gd name="connsiteX6" fmla="*/ 2521034 w 2834552"/>
              <a:gd name="connsiteY6" fmla="*/ 1766663 h 2327070"/>
              <a:gd name="connsiteX7" fmla="*/ 2834552 w 2834552"/>
              <a:gd name="connsiteY7" fmla="*/ 1424787 h 2327070"/>
              <a:gd name="connsiteX8" fmla="*/ 2521034 w 2834552"/>
              <a:gd name="connsiteY8" fmla="*/ 1082912 h 2327070"/>
              <a:gd name="connsiteX9" fmla="*/ 2316436 w 2834552"/>
              <a:gd name="connsiteY9" fmla="*/ 1253850 h 2327070"/>
              <a:gd name="connsiteX10" fmla="*/ 2316436 w 2834552"/>
              <a:gd name="connsiteY10" fmla="*/ 1055459 h 2327070"/>
              <a:gd name="connsiteX11" fmla="*/ 1789726 w 2834552"/>
              <a:gd name="connsiteY11" fmla="*/ 528749 h 2327070"/>
              <a:gd name="connsiteX12" fmla="*/ 1588214 w 2834552"/>
              <a:gd name="connsiteY12" fmla="*/ 528749 h 2327070"/>
              <a:gd name="connsiteX13" fmla="*/ 1588214 w 2834552"/>
              <a:gd name="connsiteY13" fmla="*/ 313518 h 2327070"/>
              <a:gd name="connsiteX14" fmla="*/ 1759152 w 2834552"/>
              <a:gd name="connsiteY14" fmla="*/ 313518 h 2327070"/>
              <a:gd name="connsiteX15" fmla="*/ 1417277 w 2834552"/>
              <a:gd name="connsiteY15" fmla="*/ 0 h 2327070"/>
              <a:gd name="connsiteX16" fmla="*/ 1075401 w 2834552"/>
              <a:gd name="connsiteY16" fmla="*/ 313518 h 2327070"/>
              <a:gd name="connsiteX17" fmla="*/ 1246339 w 2834552"/>
              <a:gd name="connsiteY17" fmla="*/ 313518 h 2327070"/>
              <a:gd name="connsiteX18" fmla="*/ 1246339 w 2834552"/>
              <a:gd name="connsiteY18" fmla="*/ 528749 h 2327070"/>
              <a:gd name="connsiteX19" fmla="*/ 1044826 w 2834552"/>
              <a:gd name="connsiteY19" fmla="*/ 528749 h 2327070"/>
              <a:gd name="connsiteX20" fmla="*/ 518116 w 2834552"/>
              <a:gd name="connsiteY20" fmla="*/ 1055459 h 2327070"/>
              <a:gd name="connsiteX21" fmla="*/ 518116 w 2834552"/>
              <a:gd name="connsiteY21" fmla="*/ 1253850 h 2327070"/>
              <a:gd name="connsiteX22" fmla="*/ 313518 w 2834552"/>
              <a:gd name="connsiteY22" fmla="*/ 1253850 h 2327070"/>
              <a:gd name="connsiteX23" fmla="*/ 313518 w 2834552"/>
              <a:gd name="connsiteY23" fmla="*/ 1082912 h 2327070"/>
              <a:gd name="connsiteX24" fmla="*/ 0 w 2834552"/>
              <a:gd name="connsiteY24" fmla="*/ 1424788 h 2327070"/>
              <a:gd name="connsiteX25" fmla="*/ 313518 w 2834552"/>
              <a:gd name="connsiteY25" fmla="*/ 1766663 h 2327070"/>
              <a:gd name="connsiteX26" fmla="*/ 313518 w 2834552"/>
              <a:gd name="connsiteY26" fmla="*/ 1595725 h 2327070"/>
              <a:gd name="connsiteX27" fmla="*/ 518116 w 2834552"/>
              <a:gd name="connsiteY27" fmla="*/ 1595725 h 2327070"/>
              <a:gd name="connsiteX28" fmla="*/ 518116 w 2834552"/>
              <a:gd name="connsiteY28" fmla="*/ 1800359 h 2327070"/>
              <a:gd name="connsiteX29" fmla="*/ 1044826 w 2834552"/>
              <a:gd name="connsiteY29" fmla="*/ 2327069 h 2327070"/>
              <a:gd name="connsiteX30" fmla="*/ 1246339 w 2834552"/>
              <a:gd name="connsiteY30" fmla="*/ 2327069 h 2327070"/>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521034 w 2834552"/>
              <a:gd name="connsiteY5" fmla="*/ 1595725 h 2327070"/>
              <a:gd name="connsiteX6" fmla="*/ 2834552 w 2834552"/>
              <a:gd name="connsiteY6" fmla="*/ 1424787 h 2327070"/>
              <a:gd name="connsiteX7" fmla="*/ 2521034 w 2834552"/>
              <a:gd name="connsiteY7" fmla="*/ 1082912 h 2327070"/>
              <a:gd name="connsiteX8" fmla="*/ 2316436 w 2834552"/>
              <a:gd name="connsiteY8" fmla="*/ 1253850 h 2327070"/>
              <a:gd name="connsiteX9" fmla="*/ 2316436 w 2834552"/>
              <a:gd name="connsiteY9" fmla="*/ 1055459 h 2327070"/>
              <a:gd name="connsiteX10" fmla="*/ 1789726 w 2834552"/>
              <a:gd name="connsiteY10" fmla="*/ 528749 h 2327070"/>
              <a:gd name="connsiteX11" fmla="*/ 1588214 w 2834552"/>
              <a:gd name="connsiteY11" fmla="*/ 528749 h 2327070"/>
              <a:gd name="connsiteX12" fmla="*/ 1588214 w 2834552"/>
              <a:gd name="connsiteY12" fmla="*/ 313518 h 2327070"/>
              <a:gd name="connsiteX13" fmla="*/ 1759152 w 2834552"/>
              <a:gd name="connsiteY13" fmla="*/ 313518 h 2327070"/>
              <a:gd name="connsiteX14" fmla="*/ 1417277 w 2834552"/>
              <a:gd name="connsiteY14" fmla="*/ 0 h 2327070"/>
              <a:gd name="connsiteX15" fmla="*/ 1075401 w 2834552"/>
              <a:gd name="connsiteY15" fmla="*/ 313518 h 2327070"/>
              <a:gd name="connsiteX16" fmla="*/ 1246339 w 2834552"/>
              <a:gd name="connsiteY16" fmla="*/ 313518 h 2327070"/>
              <a:gd name="connsiteX17" fmla="*/ 1246339 w 2834552"/>
              <a:gd name="connsiteY17" fmla="*/ 528749 h 2327070"/>
              <a:gd name="connsiteX18" fmla="*/ 1044826 w 2834552"/>
              <a:gd name="connsiteY18" fmla="*/ 528749 h 2327070"/>
              <a:gd name="connsiteX19" fmla="*/ 518116 w 2834552"/>
              <a:gd name="connsiteY19" fmla="*/ 1055459 h 2327070"/>
              <a:gd name="connsiteX20" fmla="*/ 518116 w 2834552"/>
              <a:gd name="connsiteY20" fmla="*/ 1253850 h 2327070"/>
              <a:gd name="connsiteX21" fmla="*/ 313518 w 2834552"/>
              <a:gd name="connsiteY21" fmla="*/ 1253850 h 2327070"/>
              <a:gd name="connsiteX22" fmla="*/ 313518 w 2834552"/>
              <a:gd name="connsiteY22" fmla="*/ 1082912 h 2327070"/>
              <a:gd name="connsiteX23" fmla="*/ 0 w 2834552"/>
              <a:gd name="connsiteY23" fmla="*/ 1424788 h 2327070"/>
              <a:gd name="connsiteX24" fmla="*/ 313518 w 2834552"/>
              <a:gd name="connsiteY24" fmla="*/ 1766663 h 2327070"/>
              <a:gd name="connsiteX25" fmla="*/ 313518 w 2834552"/>
              <a:gd name="connsiteY25" fmla="*/ 1595725 h 2327070"/>
              <a:gd name="connsiteX26" fmla="*/ 518116 w 2834552"/>
              <a:gd name="connsiteY26" fmla="*/ 1595725 h 2327070"/>
              <a:gd name="connsiteX27" fmla="*/ 518116 w 2834552"/>
              <a:gd name="connsiteY27" fmla="*/ 1800359 h 2327070"/>
              <a:gd name="connsiteX28" fmla="*/ 1044826 w 2834552"/>
              <a:gd name="connsiteY28" fmla="*/ 2327069 h 2327070"/>
              <a:gd name="connsiteX29" fmla="*/ 1246339 w 2834552"/>
              <a:gd name="connsiteY29" fmla="*/ 2327069 h 2327070"/>
              <a:gd name="connsiteX0" fmla="*/ 1246339 w 2834552"/>
              <a:gd name="connsiteY0" fmla="*/ 2327069 h 2327070"/>
              <a:gd name="connsiteX1" fmla="*/ 1588214 w 2834552"/>
              <a:gd name="connsiteY1" fmla="*/ 2327069 h 2327070"/>
              <a:gd name="connsiteX2" fmla="*/ 1789726 w 2834552"/>
              <a:gd name="connsiteY2" fmla="*/ 2327069 h 2327070"/>
              <a:gd name="connsiteX3" fmla="*/ 2316436 w 2834552"/>
              <a:gd name="connsiteY3" fmla="*/ 1800359 h 2327070"/>
              <a:gd name="connsiteX4" fmla="*/ 2316436 w 2834552"/>
              <a:gd name="connsiteY4" fmla="*/ 1595725 h 2327070"/>
              <a:gd name="connsiteX5" fmla="*/ 2834552 w 2834552"/>
              <a:gd name="connsiteY5" fmla="*/ 1424787 h 2327070"/>
              <a:gd name="connsiteX6" fmla="*/ 2521034 w 2834552"/>
              <a:gd name="connsiteY6" fmla="*/ 1082912 h 2327070"/>
              <a:gd name="connsiteX7" fmla="*/ 2316436 w 2834552"/>
              <a:gd name="connsiteY7" fmla="*/ 1253850 h 2327070"/>
              <a:gd name="connsiteX8" fmla="*/ 2316436 w 2834552"/>
              <a:gd name="connsiteY8" fmla="*/ 1055459 h 2327070"/>
              <a:gd name="connsiteX9" fmla="*/ 1789726 w 2834552"/>
              <a:gd name="connsiteY9" fmla="*/ 528749 h 2327070"/>
              <a:gd name="connsiteX10" fmla="*/ 1588214 w 2834552"/>
              <a:gd name="connsiteY10" fmla="*/ 528749 h 2327070"/>
              <a:gd name="connsiteX11" fmla="*/ 1588214 w 2834552"/>
              <a:gd name="connsiteY11" fmla="*/ 313518 h 2327070"/>
              <a:gd name="connsiteX12" fmla="*/ 1759152 w 2834552"/>
              <a:gd name="connsiteY12" fmla="*/ 313518 h 2327070"/>
              <a:gd name="connsiteX13" fmla="*/ 1417277 w 2834552"/>
              <a:gd name="connsiteY13" fmla="*/ 0 h 2327070"/>
              <a:gd name="connsiteX14" fmla="*/ 1075401 w 2834552"/>
              <a:gd name="connsiteY14" fmla="*/ 313518 h 2327070"/>
              <a:gd name="connsiteX15" fmla="*/ 1246339 w 2834552"/>
              <a:gd name="connsiteY15" fmla="*/ 313518 h 2327070"/>
              <a:gd name="connsiteX16" fmla="*/ 1246339 w 2834552"/>
              <a:gd name="connsiteY16" fmla="*/ 528749 h 2327070"/>
              <a:gd name="connsiteX17" fmla="*/ 1044826 w 2834552"/>
              <a:gd name="connsiteY17" fmla="*/ 528749 h 2327070"/>
              <a:gd name="connsiteX18" fmla="*/ 518116 w 2834552"/>
              <a:gd name="connsiteY18" fmla="*/ 1055459 h 2327070"/>
              <a:gd name="connsiteX19" fmla="*/ 518116 w 2834552"/>
              <a:gd name="connsiteY19" fmla="*/ 1253850 h 2327070"/>
              <a:gd name="connsiteX20" fmla="*/ 313518 w 2834552"/>
              <a:gd name="connsiteY20" fmla="*/ 1253850 h 2327070"/>
              <a:gd name="connsiteX21" fmla="*/ 313518 w 2834552"/>
              <a:gd name="connsiteY21" fmla="*/ 1082912 h 2327070"/>
              <a:gd name="connsiteX22" fmla="*/ 0 w 2834552"/>
              <a:gd name="connsiteY22" fmla="*/ 1424788 h 2327070"/>
              <a:gd name="connsiteX23" fmla="*/ 313518 w 2834552"/>
              <a:gd name="connsiteY23" fmla="*/ 1766663 h 2327070"/>
              <a:gd name="connsiteX24" fmla="*/ 313518 w 2834552"/>
              <a:gd name="connsiteY24" fmla="*/ 1595725 h 2327070"/>
              <a:gd name="connsiteX25" fmla="*/ 518116 w 2834552"/>
              <a:gd name="connsiteY25" fmla="*/ 1595725 h 2327070"/>
              <a:gd name="connsiteX26" fmla="*/ 518116 w 2834552"/>
              <a:gd name="connsiteY26" fmla="*/ 1800359 h 2327070"/>
              <a:gd name="connsiteX27" fmla="*/ 1044826 w 2834552"/>
              <a:gd name="connsiteY27" fmla="*/ 2327069 h 2327070"/>
              <a:gd name="connsiteX28" fmla="*/ 1246339 w 2834552"/>
              <a:gd name="connsiteY28" fmla="*/ 2327069 h 2327070"/>
              <a:gd name="connsiteX0" fmla="*/ 1246339 w 2521035"/>
              <a:gd name="connsiteY0" fmla="*/ 2327069 h 2327070"/>
              <a:gd name="connsiteX1" fmla="*/ 1588214 w 2521035"/>
              <a:gd name="connsiteY1" fmla="*/ 2327069 h 2327070"/>
              <a:gd name="connsiteX2" fmla="*/ 1789726 w 2521035"/>
              <a:gd name="connsiteY2" fmla="*/ 2327069 h 2327070"/>
              <a:gd name="connsiteX3" fmla="*/ 2316436 w 2521035"/>
              <a:gd name="connsiteY3" fmla="*/ 1800359 h 2327070"/>
              <a:gd name="connsiteX4" fmla="*/ 2316436 w 2521035"/>
              <a:gd name="connsiteY4" fmla="*/ 1595725 h 2327070"/>
              <a:gd name="connsiteX5" fmla="*/ 2521034 w 2521035"/>
              <a:gd name="connsiteY5" fmla="*/ 1082912 h 2327070"/>
              <a:gd name="connsiteX6" fmla="*/ 2316436 w 2521035"/>
              <a:gd name="connsiteY6" fmla="*/ 1253850 h 2327070"/>
              <a:gd name="connsiteX7" fmla="*/ 2316436 w 2521035"/>
              <a:gd name="connsiteY7" fmla="*/ 1055459 h 2327070"/>
              <a:gd name="connsiteX8" fmla="*/ 1789726 w 2521035"/>
              <a:gd name="connsiteY8" fmla="*/ 528749 h 2327070"/>
              <a:gd name="connsiteX9" fmla="*/ 1588214 w 2521035"/>
              <a:gd name="connsiteY9" fmla="*/ 528749 h 2327070"/>
              <a:gd name="connsiteX10" fmla="*/ 1588214 w 2521035"/>
              <a:gd name="connsiteY10" fmla="*/ 313518 h 2327070"/>
              <a:gd name="connsiteX11" fmla="*/ 1759152 w 2521035"/>
              <a:gd name="connsiteY11" fmla="*/ 313518 h 2327070"/>
              <a:gd name="connsiteX12" fmla="*/ 1417277 w 2521035"/>
              <a:gd name="connsiteY12" fmla="*/ 0 h 2327070"/>
              <a:gd name="connsiteX13" fmla="*/ 1075401 w 2521035"/>
              <a:gd name="connsiteY13" fmla="*/ 313518 h 2327070"/>
              <a:gd name="connsiteX14" fmla="*/ 1246339 w 2521035"/>
              <a:gd name="connsiteY14" fmla="*/ 313518 h 2327070"/>
              <a:gd name="connsiteX15" fmla="*/ 1246339 w 2521035"/>
              <a:gd name="connsiteY15" fmla="*/ 528749 h 2327070"/>
              <a:gd name="connsiteX16" fmla="*/ 1044826 w 2521035"/>
              <a:gd name="connsiteY16" fmla="*/ 528749 h 2327070"/>
              <a:gd name="connsiteX17" fmla="*/ 518116 w 2521035"/>
              <a:gd name="connsiteY17" fmla="*/ 1055459 h 2327070"/>
              <a:gd name="connsiteX18" fmla="*/ 518116 w 2521035"/>
              <a:gd name="connsiteY18" fmla="*/ 1253850 h 2327070"/>
              <a:gd name="connsiteX19" fmla="*/ 313518 w 2521035"/>
              <a:gd name="connsiteY19" fmla="*/ 1253850 h 2327070"/>
              <a:gd name="connsiteX20" fmla="*/ 313518 w 2521035"/>
              <a:gd name="connsiteY20" fmla="*/ 1082912 h 2327070"/>
              <a:gd name="connsiteX21" fmla="*/ 0 w 2521035"/>
              <a:gd name="connsiteY21" fmla="*/ 1424788 h 2327070"/>
              <a:gd name="connsiteX22" fmla="*/ 313518 w 2521035"/>
              <a:gd name="connsiteY22" fmla="*/ 1766663 h 2327070"/>
              <a:gd name="connsiteX23" fmla="*/ 313518 w 2521035"/>
              <a:gd name="connsiteY23" fmla="*/ 1595725 h 2327070"/>
              <a:gd name="connsiteX24" fmla="*/ 518116 w 2521035"/>
              <a:gd name="connsiteY24" fmla="*/ 1595725 h 2327070"/>
              <a:gd name="connsiteX25" fmla="*/ 518116 w 2521035"/>
              <a:gd name="connsiteY25" fmla="*/ 1800359 h 2327070"/>
              <a:gd name="connsiteX26" fmla="*/ 1044826 w 2521035"/>
              <a:gd name="connsiteY26" fmla="*/ 2327069 h 2327070"/>
              <a:gd name="connsiteX27" fmla="*/ 1246339 w 2521035"/>
              <a:gd name="connsiteY27" fmla="*/ 2327069 h 2327070"/>
              <a:gd name="connsiteX0" fmla="*/ 1246339 w 2316435"/>
              <a:gd name="connsiteY0" fmla="*/ 2327069 h 2327070"/>
              <a:gd name="connsiteX1" fmla="*/ 1588214 w 2316435"/>
              <a:gd name="connsiteY1" fmla="*/ 2327069 h 2327070"/>
              <a:gd name="connsiteX2" fmla="*/ 1789726 w 2316435"/>
              <a:gd name="connsiteY2" fmla="*/ 2327069 h 2327070"/>
              <a:gd name="connsiteX3" fmla="*/ 2316436 w 2316435"/>
              <a:gd name="connsiteY3" fmla="*/ 1800359 h 2327070"/>
              <a:gd name="connsiteX4" fmla="*/ 2316436 w 2316435"/>
              <a:gd name="connsiteY4" fmla="*/ 1595725 h 2327070"/>
              <a:gd name="connsiteX5" fmla="*/ 2316436 w 2316435"/>
              <a:gd name="connsiteY5" fmla="*/ 1253850 h 2327070"/>
              <a:gd name="connsiteX6" fmla="*/ 2316436 w 2316435"/>
              <a:gd name="connsiteY6" fmla="*/ 1055459 h 2327070"/>
              <a:gd name="connsiteX7" fmla="*/ 1789726 w 2316435"/>
              <a:gd name="connsiteY7" fmla="*/ 528749 h 2327070"/>
              <a:gd name="connsiteX8" fmla="*/ 1588214 w 2316435"/>
              <a:gd name="connsiteY8" fmla="*/ 528749 h 2327070"/>
              <a:gd name="connsiteX9" fmla="*/ 1588214 w 2316435"/>
              <a:gd name="connsiteY9" fmla="*/ 313518 h 2327070"/>
              <a:gd name="connsiteX10" fmla="*/ 1759152 w 2316435"/>
              <a:gd name="connsiteY10" fmla="*/ 313518 h 2327070"/>
              <a:gd name="connsiteX11" fmla="*/ 1417277 w 2316435"/>
              <a:gd name="connsiteY11" fmla="*/ 0 h 2327070"/>
              <a:gd name="connsiteX12" fmla="*/ 1075401 w 2316435"/>
              <a:gd name="connsiteY12" fmla="*/ 313518 h 2327070"/>
              <a:gd name="connsiteX13" fmla="*/ 1246339 w 2316435"/>
              <a:gd name="connsiteY13" fmla="*/ 313518 h 2327070"/>
              <a:gd name="connsiteX14" fmla="*/ 1246339 w 2316435"/>
              <a:gd name="connsiteY14" fmla="*/ 528749 h 2327070"/>
              <a:gd name="connsiteX15" fmla="*/ 1044826 w 2316435"/>
              <a:gd name="connsiteY15" fmla="*/ 528749 h 2327070"/>
              <a:gd name="connsiteX16" fmla="*/ 518116 w 2316435"/>
              <a:gd name="connsiteY16" fmla="*/ 1055459 h 2327070"/>
              <a:gd name="connsiteX17" fmla="*/ 518116 w 2316435"/>
              <a:gd name="connsiteY17" fmla="*/ 1253850 h 2327070"/>
              <a:gd name="connsiteX18" fmla="*/ 313518 w 2316435"/>
              <a:gd name="connsiteY18" fmla="*/ 1253850 h 2327070"/>
              <a:gd name="connsiteX19" fmla="*/ 313518 w 2316435"/>
              <a:gd name="connsiteY19" fmla="*/ 1082912 h 2327070"/>
              <a:gd name="connsiteX20" fmla="*/ 0 w 2316435"/>
              <a:gd name="connsiteY20" fmla="*/ 1424788 h 2327070"/>
              <a:gd name="connsiteX21" fmla="*/ 313518 w 2316435"/>
              <a:gd name="connsiteY21" fmla="*/ 1766663 h 2327070"/>
              <a:gd name="connsiteX22" fmla="*/ 313518 w 2316435"/>
              <a:gd name="connsiteY22" fmla="*/ 1595725 h 2327070"/>
              <a:gd name="connsiteX23" fmla="*/ 518116 w 2316435"/>
              <a:gd name="connsiteY23" fmla="*/ 1595725 h 2327070"/>
              <a:gd name="connsiteX24" fmla="*/ 518116 w 2316435"/>
              <a:gd name="connsiteY24" fmla="*/ 1800359 h 2327070"/>
              <a:gd name="connsiteX25" fmla="*/ 1044826 w 2316435"/>
              <a:gd name="connsiteY25" fmla="*/ 2327069 h 2327070"/>
              <a:gd name="connsiteX26" fmla="*/ 1246339 w 2316435"/>
              <a:gd name="connsiteY26" fmla="*/ 2327069 h 232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16435" h="2327070">
                <a:moveTo>
                  <a:pt x="1246339" y="2327069"/>
                </a:moveTo>
                <a:lnTo>
                  <a:pt x="1588214" y="2327069"/>
                </a:lnTo>
                <a:lnTo>
                  <a:pt x="1789726" y="2327069"/>
                </a:lnTo>
                <a:lnTo>
                  <a:pt x="2316436" y="1800359"/>
                </a:lnTo>
                <a:lnTo>
                  <a:pt x="2316436" y="1595725"/>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6" name="TextBox 94"/>
          <p:cNvSpPr txBox="1"/>
          <p:nvPr/>
        </p:nvSpPr>
        <p:spPr>
          <a:xfrm rot="26100000" flipH="1">
            <a:off x="10020463" y="3422636"/>
            <a:ext cx="815228" cy="169277"/>
          </a:xfrm>
          <a:prstGeom prst="rect">
            <a:avLst/>
          </a:prstGeom>
          <a:solidFill>
            <a:srgbClr val="FFFF00"/>
          </a:solidFill>
          <a:ln>
            <a:solidFill>
              <a:schemeClr val="bg1"/>
            </a:solidFill>
          </a:ln>
          <a:effectLst/>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Higher HQs</a:t>
            </a:r>
          </a:p>
        </p:txBody>
      </p:sp>
      <p:sp>
        <p:nvSpPr>
          <p:cNvPr id="227" name="TextBox 108"/>
          <p:cNvSpPr txBox="1"/>
          <p:nvPr/>
        </p:nvSpPr>
        <p:spPr>
          <a:xfrm rot="20700000">
            <a:off x="7522674" y="4458358"/>
            <a:ext cx="747922" cy="58477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ART 32</a:t>
            </a:r>
          </a:p>
        </p:txBody>
      </p:sp>
      <p:sp>
        <p:nvSpPr>
          <p:cNvPr id="228" name="TextBox 137"/>
          <p:cNvSpPr txBox="1"/>
          <p:nvPr/>
        </p:nvSpPr>
        <p:spPr>
          <a:xfrm>
            <a:off x="228600" y="4725267"/>
            <a:ext cx="1246636" cy="502785"/>
          </a:xfrm>
          <a:prstGeom prst="rect">
            <a:avLst/>
          </a:prstGeom>
          <a:solidFill>
            <a:schemeClr val="tx2"/>
          </a:solidFill>
          <a:ln>
            <a:solidFill>
              <a:schemeClr val="bg1"/>
            </a:solidFill>
          </a:ln>
          <a:effectLst/>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INVESTIGATION</a:t>
            </a:r>
          </a:p>
        </p:txBody>
      </p:sp>
      <p:sp>
        <p:nvSpPr>
          <p:cNvPr id="229" name="Freeform 228"/>
          <p:cNvSpPr/>
          <p:nvPr/>
        </p:nvSpPr>
        <p:spPr>
          <a:xfrm rot="8904312">
            <a:off x="542919" y="3975256"/>
            <a:ext cx="518823" cy="632172"/>
          </a:xfrm>
          <a:custGeom>
            <a:avLst/>
            <a:gdLst>
              <a:gd name="connsiteX0" fmla="*/ 0 w 506298"/>
              <a:gd name="connsiteY0" fmla="*/ 445350 h 445350"/>
              <a:gd name="connsiteX1" fmla="*/ 381000 w 506298"/>
              <a:gd name="connsiteY1" fmla="*/ 350100 h 445350"/>
              <a:gd name="connsiteX2" fmla="*/ 495300 w 506298"/>
              <a:gd name="connsiteY2" fmla="*/ 45300 h 445350"/>
              <a:gd name="connsiteX3" fmla="*/ 495300 w 506298"/>
              <a:gd name="connsiteY3" fmla="*/ 7200 h 445350"/>
            </a:gdLst>
            <a:ahLst/>
            <a:cxnLst>
              <a:cxn ang="0">
                <a:pos x="connsiteX0" y="connsiteY0"/>
              </a:cxn>
              <a:cxn ang="0">
                <a:pos x="connsiteX1" y="connsiteY1"/>
              </a:cxn>
              <a:cxn ang="0">
                <a:pos x="connsiteX2" y="connsiteY2"/>
              </a:cxn>
              <a:cxn ang="0">
                <a:pos x="connsiteX3" y="connsiteY3"/>
              </a:cxn>
            </a:cxnLst>
            <a:rect l="l" t="t" r="r" b="b"/>
            <a:pathLst>
              <a:path w="506298" h="445350">
                <a:moveTo>
                  <a:pt x="0" y="445350"/>
                </a:moveTo>
                <a:cubicBezTo>
                  <a:pt x="149225" y="431062"/>
                  <a:pt x="298450" y="416775"/>
                  <a:pt x="381000" y="350100"/>
                </a:cubicBezTo>
                <a:cubicBezTo>
                  <a:pt x="463550" y="283425"/>
                  <a:pt x="476250" y="102450"/>
                  <a:pt x="495300" y="45300"/>
                </a:cubicBezTo>
                <a:cubicBezTo>
                  <a:pt x="514350" y="-11850"/>
                  <a:pt x="504825" y="-2325"/>
                  <a:pt x="495300" y="7200"/>
                </a:cubicBezTo>
              </a:path>
            </a:pathLst>
          </a:custGeom>
          <a:noFill/>
          <a:ln w="53975">
            <a:solidFill>
              <a:srgbClr val="FFFF00"/>
            </a:solidFill>
            <a:tailEnd type="triangle"/>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0" name="Group 229"/>
          <p:cNvGrpSpPr/>
          <p:nvPr/>
        </p:nvGrpSpPr>
        <p:grpSpPr>
          <a:xfrm>
            <a:off x="222726" y="2487219"/>
            <a:ext cx="1868927" cy="1666705"/>
            <a:chOff x="-4136680" y="7474905"/>
            <a:chExt cx="2001237" cy="1383973"/>
          </a:xfrm>
          <a:effectLst/>
        </p:grpSpPr>
        <p:sp>
          <p:nvSpPr>
            <p:cNvPr id="255" name="Explosion 1 254"/>
            <p:cNvSpPr/>
            <p:nvPr/>
          </p:nvSpPr>
          <p:spPr>
            <a:xfrm>
              <a:off x="-4136680" y="7474905"/>
              <a:ext cx="2001237" cy="1383973"/>
            </a:xfrm>
            <a:prstGeom prst="irregularSeal1">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FF00"/>
                  </a:solidFill>
                </a:rPr>
                <a:t>Allegation</a:t>
              </a:r>
              <a:endParaRPr lang="en-US" sz="2800" b="1" dirty="0">
                <a:solidFill>
                  <a:srgbClr val="FFFF00"/>
                </a:solidFill>
              </a:endParaRPr>
            </a:p>
          </p:txBody>
        </p:sp>
        <p:sp>
          <p:nvSpPr>
            <p:cNvPr id="256" name="Explosion 1 255"/>
            <p:cNvSpPr/>
            <p:nvPr/>
          </p:nvSpPr>
          <p:spPr>
            <a:xfrm>
              <a:off x="-3954395" y="7629962"/>
              <a:ext cx="1655850" cy="1032412"/>
            </a:xfrm>
            <a:prstGeom prst="irregularSeal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31" name="Freeform 230"/>
          <p:cNvSpPr/>
          <p:nvPr/>
        </p:nvSpPr>
        <p:spPr>
          <a:xfrm rot="20700000" flipH="1" flipV="1">
            <a:off x="6012171" y="3380732"/>
            <a:ext cx="2038338" cy="2053632"/>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34552" h="2855817">
                <a:moveTo>
                  <a:pt x="1417277" y="2855817"/>
                </a:moveTo>
                <a:lnTo>
                  <a:pt x="1759152" y="2542299"/>
                </a:lnTo>
                <a:lnTo>
                  <a:pt x="1588214" y="2542299"/>
                </a:lnTo>
                <a:lnTo>
                  <a:pt x="1588214" y="2327069"/>
                </a:lnTo>
                <a:lnTo>
                  <a:pt x="1789726" y="2327069"/>
                </a:lnTo>
                <a:lnTo>
                  <a:pt x="2316436" y="1800359"/>
                </a:lnTo>
                <a:lnTo>
                  <a:pt x="2316436" y="1595725"/>
                </a:lnTo>
                <a:lnTo>
                  <a:pt x="2521034" y="1595725"/>
                </a:lnTo>
                <a:lnTo>
                  <a:pt x="2521034" y="1766663"/>
                </a:lnTo>
                <a:lnTo>
                  <a:pt x="2834552" y="1424787"/>
                </a:lnTo>
                <a:lnTo>
                  <a:pt x="2521034" y="1082912"/>
                </a:lnTo>
                <a:lnTo>
                  <a:pt x="2521034" y="1253850"/>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lnTo>
                  <a:pt x="1246339" y="2542299"/>
                </a:lnTo>
                <a:lnTo>
                  <a:pt x="1075401" y="254229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2" name="Group 231"/>
          <p:cNvGrpSpPr/>
          <p:nvPr/>
        </p:nvGrpSpPr>
        <p:grpSpPr>
          <a:xfrm rot="20700000">
            <a:off x="6392480" y="3952658"/>
            <a:ext cx="1365017" cy="946776"/>
            <a:chOff x="4616999" y="3473687"/>
            <a:chExt cx="1365017" cy="1041455"/>
          </a:xfrm>
          <a:effectLst/>
        </p:grpSpPr>
        <p:pic>
          <p:nvPicPr>
            <p:cNvPr id="252" name="Picture 251" descr="RANK-ARMY,COLONEL,RIGHT  (1&quot;) "/>
            <p:cNvPicPr>
              <a:picLocks noChangeAspect="1" noChangeArrowheads="1"/>
            </p:cNvPicPr>
            <p:nvPr/>
          </p:nvPicPr>
          <p:blipFill rotWithShape="1">
            <a:blip r:embed="rId3" cstate="print">
              <a:clrChange>
                <a:clrFrom>
                  <a:srgbClr val="FFFFFF"/>
                </a:clrFrom>
                <a:clrTo>
                  <a:srgbClr val="FFFFFF">
                    <a:alpha val="0"/>
                  </a:srgbClr>
                </a:clrTo>
              </a:clrChange>
              <a:lum bright="2000"/>
            </a:blip>
            <a:srcRect t="15553" b="21237"/>
            <a:stretch/>
          </p:blipFill>
          <p:spPr bwMode="auto">
            <a:xfrm>
              <a:off x="4865013" y="3647839"/>
              <a:ext cx="821702" cy="662758"/>
            </a:xfrm>
            <a:prstGeom prst="rect">
              <a:avLst/>
            </a:prstGeom>
            <a:noFill/>
          </p:spPr>
        </p:pic>
        <p:sp>
          <p:nvSpPr>
            <p:cNvPr id="253" name="Rectangle 252"/>
            <p:cNvSpPr/>
            <p:nvPr/>
          </p:nvSpPr>
          <p:spPr>
            <a:xfrm>
              <a:off x="4616999" y="3473687"/>
              <a:ext cx="1365017" cy="282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bg1"/>
                  </a:solidFill>
                </a:rPr>
                <a:t>SPCMCA</a:t>
              </a:r>
            </a:p>
          </p:txBody>
        </p:sp>
        <p:sp>
          <p:nvSpPr>
            <p:cNvPr id="254" name="Rectangle 253"/>
            <p:cNvSpPr/>
            <p:nvPr/>
          </p:nvSpPr>
          <p:spPr>
            <a:xfrm>
              <a:off x="4704835" y="4233998"/>
              <a:ext cx="1163608" cy="281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BRIGADE</a:t>
              </a:r>
              <a:endParaRPr lang="en-US" sz="1600" b="1" dirty="0">
                <a:solidFill>
                  <a:schemeClr val="bg1"/>
                </a:solidFill>
              </a:endParaRPr>
            </a:p>
          </p:txBody>
        </p:sp>
      </p:grpSp>
      <p:sp>
        <p:nvSpPr>
          <p:cNvPr id="233" name="Freeform 232"/>
          <p:cNvSpPr/>
          <p:nvPr/>
        </p:nvSpPr>
        <p:spPr>
          <a:xfrm rot="20700000" flipH="1" flipV="1">
            <a:off x="8091323" y="2818095"/>
            <a:ext cx="2038338" cy="2053632"/>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34552" h="2855817">
                <a:moveTo>
                  <a:pt x="1417277" y="2855817"/>
                </a:moveTo>
                <a:lnTo>
                  <a:pt x="1759152" y="2542299"/>
                </a:lnTo>
                <a:lnTo>
                  <a:pt x="1588214" y="2542299"/>
                </a:lnTo>
                <a:lnTo>
                  <a:pt x="1588214" y="2327069"/>
                </a:lnTo>
                <a:lnTo>
                  <a:pt x="1789726" y="2327069"/>
                </a:lnTo>
                <a:lnTo>
                  <a:pt x="2316436" y="1800359"/>
                </a:lnTo>
                <a:lnTo>
                  <a:pt x="2316436" y="1595725"/>
                </a:lnTo>
                <a:lnTo>
                  <a:pt x="2521034" y="1595725"/>
                </a:lnTo>
                <a:lnTo>
                  <a:pt x="2521034" y="1766663"/>
                </a:lnTo>
                <a:lnTo>
                  <a:pt x="2834552" y="1424787"/>
                </a:lnTo>
                <a:lnTo>
                  <a:pt x="2521034" y="1082912"/>
                </a:lnTo>
                <a:lnTo>
                  <a:pt x="2521034" y="1253850"/>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lnTo>
                  <a:pt x="1246339" y="2542299"/>
                </a:lnTo>
                <a:lnTo>
                  <a:pt x="1075401" y="254229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4" name="Group 233"/>
          <p:cNvGrpSpPr/>
          <p:nvPr/>
        </p:nvGrpSpPr>
        <p:grpSpPr>
          <a:xfrm rot="20700000">
            <a:off x="8449230" y="3279133"/>
            <a:ext cx="1338108" cy="1279073"/>
            <a:chOff x="6764031" y="2676115"/>
            <a:chExt cx="1338108" cy="1406980"/>
          </a:xfrm>
          <a:effectLst/>
        </p:grpSpPr>
        <p:pic>
          <p:nvPicPr>
            <p:cNvPr id="249" name="Picture 248" descr="RANK-ARMY,GENERAL STAR,A2 (11/16&quot; STARS) (SLV) (1-1/4&quot;)  "/>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6764031" y="2676115"/>
              <a:ext cx="1332164" cy="1406980"/>
            </a:xfrm>
            <a:prstGeom prst="rect">
              <a:avLst/>
            </a:prstGeom>
            <a:noFill/>
          </p:spPr>
        </p:pic>
        <p:sp>
          <p:nvSpPr>
            <p:cNvPr id="250" name="Rectangle 249"/>
            <p:cNvSpPr/>
            <p:nvPr/>
          </p:nvSpPr>
          <p:spPr>
            <a:xfrm>
              <a:off x="6782798" y="2766277"/>
              <a:ext cx="1319341" cy="422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bg1"/>
                  </a:solidFill>
                </a:rPr>
                <a:t>GCMCA</a:t>
              </a:r>
            </a:p>
          </p:txBody>
        </p:sp>
        <p:sp>
          <p:nvSpPr>
            <p:cNvPr id="251" name="Rectangle 250"/>
            <p:cNvSpPr/>
            <p:nvPr/>
          </p:nvSpPr>
          <p:spPr>
            <a:xfrm>
              <a:off x="6861568" y="3632642"/>
              <a:ext cx="1163608" cy="281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DIVISION</a:t>
              </a:r>
              <a:endParaRPr lang="en-US" sz="1600" b="1" dirty="0">
                <a:solidFill>
                  <a:schemeClr val="bg1"/>
                </a:solidFill>
              </a:endParaRPr>
            </a:p>
          </p:txBody>
        </p:sp>
      </p:grpSp>
      <p:sp>
        <p:nvSpPr>
          <p:cNvPr id="235" name="Freeform 234"/>
          <p:cNvSpPr/>
          <p:nvPr/>
        </p:nvSpPr>
        <p:spPr>
          <a:xfrm rot="20700000" flipH="1" flipV="1">
            <a:off x="3994208" y="3947300"/>
            <a:ext cx="2038338" cy="1995110"/>
          </a:xfrm>
          <a:custGeom>
            <a:avLst/>
            <a:gdLst>
              <a:gd name="connsiteX0" fmla="*/ 1417277 w 2834552"/>
              <a:gd name="connsiteY0" fmla="*/ 2855817 h 2855817"/>
              <a:gd name="connsiteX1" fmla="*/ 1759152 w 2834552"/>
              <a:gd name="connsiteY1" fmla="*/ 2542299 h 2855817"/>
              <a:gd name="connsiteX2" fmla="*/ 1588214 w 2834552"/>
              <a:gd name="connsiteY2" fmla="*/ 2542299 h 2855817"/>
              <a:gd name="connsiteX3" fmla="*/ 1588214 w 2834552"/>
              <a:gd name="connsiteY3" fmla="*/ 2327069 h 2855817"/>
              <a:gd name="connsiteX4" fmla="*/ 1789726 w 2834552"/>
              <a:gd name="connsiteY4" fmla="*/ 2327069 h 2855817"/>
              <a:gd name="connsiteX5" fmla="*/ 2316436 w 2834552"/>
              <a:gd name="connsiteY5" fmla="*/ 1800359 h 2855817"/>
              <a:gd name="connsiteX6" fmla="*/ 2316436 w 2834552"/>
              <a:gd name="connsiteY6" fmla="*/ 1595725 h 2855817"/>
              <a:gd name="connsiteX7" fmla="*/ 2521034 w 2834552"/>
              <a:gd name="connsiteY7" fmla="*/ 1595725 h 2855817"/>
              <a:gd name="connsiteX8" fmla="*/ 2521034 w 2834552"/>
              <a:gd name="connsiteY8" fmla="*/ 1766663 h 2855817"/>
              <a:gd name="connsiteX9" fmla="*/ 2834552 w 2834552"/>
              <a:gd name="connsiteY9" fmla="*/ 1424787 h 2855817"/>
              <a:gd name="connsiteX10" fmla="*/ 2521034 w 2834552"/>
              <a:gd name="connsiteY10" fmla="*/ 1082912 h 2855817"/>
              <a:gd name="connsiteX11" fmla="*/ 2521034 w 2834552"/>
              <a:gd name="connsiteY11" fmla="*/ 1253850 h 2855817"/>
              <a:gd name="connsiteX12" fmla="*/ 2316436 w 2834552"/>
              <a:gd name="connsiteY12" fmla="*/ 1253850 h 2855817"/>
              <a:gd name="connsiteX13" fmla="*/ 2316436 w 2834552"/>
              <a:gd name="connsiteY13" fmla="*/ 1055459 h 2855817"/>
              <a:gd name="connsiteX14" fmla="*/ 1789726 w 2834552"/>
              <a:gd name="connsiteY14" fmla="*/ 528749 h 2855817"/>
              <a:gd name="connsiteX15" fmla="*/ 1588214 w 2834552"/>
              <a:gd name="connsiteY15" fmla="*/ 528749 h 2855817"/>
              <a:gd name="connsiteX16" fmla="*/ 1588214 w 2834552"/>
              <a:gd name="connsiteY16" fmla="*/ 313518 h 2855817"/>
              <a:gd name="connsiteX17" fmla="*/ 1759152 w 2834552"/>
              <a:gd name="connsiteY17" fmla="*/ 313518 h 2855817"/>
              <a:gd name="connsiteX18" fmla="*/ 1417277 w 2834552"/>
              <a:gd name="connsiteY18" fmla="*/ 0 h 2855817"/>
              <a:gd name="connsiteX19" fmla="*/ 1075401 w 2834552"/>
              <a:gd name="connsiteY19" fmla="*/ 313518 h 2855817"/>
              <a:gd name="connsiteX20" fmla="*/ 1246339 w 2834552"/>
              <a:gd name="connsiteY20" fmla="*/ 313518 h 2855817"/>
              <a:gd name="connsiteX21" fmla="*/ 1246339 w 2834552"/>
              <a:gd name="connsiteY21" fmla="*/ 528749 h 2855817"/>
              <a:gd name="connsiteX22" fmla="*/ 1044826 w 2834552"/>
              <a:gd name="connsiteY22" fmla="*/ 528749 h 2855817"/>
              <a:gd name="connsiteX23" fmla="*/ 518116 w 2834552"/>
              <a:gd name="connsiteY23" fmla="*/ 1055459 h 2855817"/>
              <a:gd name="connsiteX24" fmla="*/ 518116 w 2834552"/>
              <a:gd name="connsiteY24" fmla="*/ 1253850 h 2855817"/>
              <a:gd name="connsiteX25" fmla="*/ 313518 w 2834552"/>
              <a:gd name="connsiteY25" fmla="*/ 1253850 h 2855817"/>
              <a:gd name="connsiteX26" fmla="*/ 313518 w 2834552"/>
              <a:gd name="connsiteY26" fmla="*/ 1082912 h 2855817"/>
              <a:gd name="connsiteX27" fmla="*/ 0 w 2834552"/>
              <a:gd name="connsiteY27" fmla="*/ 1424788 h 2855817"/>
              <a:gd name="connsiteX28" fmla="*/ 313518 w 2834552"/>
              <a:gd name="connsiteY28" fmla="*/ 1766663 h 2855817"/>
              <a:gd name="connsiteX29" fmla="*/ 313518 w 2834552"/>
              <a:gd name="connsiteY29" fmla="*/ 1595725 h 2855817"/>
              <a:gd name="connsiteX30" fmla="*/ 518116 w 2834552"/>
              <a:gd name="connsiteY30" fmla="*/ 1595725 h 2855817"/>
              <a:gd name="connsiteX31" fmla="*/ 518116 w 2834552"/>
              <a:gd name="connsiteY31" fmla="*/ 1800359 h 2855817"/>
              <a:gd name="connsiteX32" fmla="*/ 1044826 w 2834552"/>
              <a:gd name="connsiteY32" fmla="*/ 2327069 h 2855817"/>
              <a:gd name="connsiteX33" fmla="*/ 1246339 w 2834552"/>
              <a:gd name="connsiteY33" fmla="*/ 2327069 h 2855817"/>
              <a:gd name="connsiteX34" fmla="*/ 1246339 w 2834552"/>
              <a:gd name="connsiteY34" fmla="*/ 2542299 h 2855817"/>
              <a:gd name="connsiteX35" fmla="*/ 1075401 w 2834552"/>
              <a:gd name="connsiteY35" fmla="*/ 2542299 h 285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34552" h="2855817">
                <a:moveTo>
                  <a:pt x="1417277" y="2855817"/>
                </a:moveTo>
                <a:lnTo>
                  <a:pt x="1759152" y="2542299"/>
                </a:lnTo>
                <a:lnTo>
                  <a:pt x="1588214" y="2542299"/>
                </a:lnTo>
                <a:lnTo>
                  <a:pt x="1588214" y="2327069"/>
                </a:lnTo>
                <a:lnTo>
                  <a:pt x="1789726" y="2327069"/>
                </a:lnTo>
                <a:lnTo>
                  <a:pt x="2316436" y="1800359"/>
                </a:lnTo>
                <a:lnTo>
                  <a:pt x="2316436" y="1595725"/>
                </a:lnTo>
                <a:lnTo>
                  <a:pt x="2521034" y="1595725"/>
                </a:lnTo>
                <a:lnTo>
                  <a:pt x="2521034" y="1766663"/>
                </a:lnTo>
                <a:lnTo>
                  <a:pt x="2834552" y="1424787"/>
                </a:lnTo>
                <a:lnTo>
                  <a:pt x="2521034" y="1082912"/>
                </a:lnTo>
                <a:lnTo>
                  <a:pt x="2521034" y="1253850"/>
                </a:lnTo>
                <a:lnTo>
                  <a:pt x="2316436" y="1253850"/>
                </a:lnTo>
                <a:lnTo>
                  <a:pt x="2316436" y="1055459"/>
                </a:lnTo>
                <a:lnTo>
                  <a:pt x="1789726" y="528749"/>
                </a:lnTo>
                <a:lnTo>
                  <a:pt x="1588214" y="528749"/>
                </a:lnTo>
                <a:lnTo>
                  <a:pt x="1588214" y="313518"/>
                </a:lnTo>
                <a:lnTo>
                  <a:pt x="1759152" y="313518"/>
                </a:lnTo>
                <a:lnTo>
                  <a:pt x="1417277" y="0"/>
                </a:lnTo>
                <a:lnTo>
                  <a:pt x="1075401" y="313518"/>
                </a:lnTo>
                <a:lnTo>
                  <a:pt x="1246339" y="313518"/>
                </a:lnTo>
                <a:lnTo>
                  <a:pt x="1246339" y="528749"/>
                </a:lnTo>
                <a:lnTo>
                  <a:pt x="1044826" y="528749"/>
                </a:lnTo>
                <a:lnTo>
                  <a:pt x="518116" y="1055459"/>
                </a:lnTo>
                <a:lnTo>
                  <a:pt x="518116" y="1253850"/>
                </a:lnTo>
                <a:lnTo>
                  <a:pt x="313518" y="1253850"/>
                </a:lnTo>
                <a:lnTo>
                  <a:pt x="313518" y="1082912"/>
                </a:lnTo>
                <a:lnTo>
                  <a:pt x="0" y="1424788"/>
                </a:lnTo>
                <a:lnTo>
                  <a:pt x="313518" y="1766663"/>
                </a:lnTo>
                <a:lnTo>
                  <a:pt x="313518" y="1595725"/>
                </a:lnTo>
                <a:lnTo>
                  <a:pt x="518116" y="1595725"/>
                </a:lnTo>
                <a:lnTo>
                  <a:pt x="518116" y="1800359"/>
                </a:lnTo>
                <a:lnTo>
                  <a:pt x="1044826" y="2327069"/>
                </a:lnTo>
                <a:lnTo>
                  <a:pt x="1246339" y="2327069"/>
                </a:lnTo>
                <a:lnTo>
                  <a:pt x="1246339" y="2542299"/>
                </a:lnTo>
                <a:lnTo>
                  <a:pt x="1075401" y="2542299"/>
                </a:lnTo>
                <a:close/>
              </a:path>
            </a:pathLst>
          </a:custGeom>
          <a:solidFill>
            <a:srgbClr val="FFFF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6" name="Group 235"/>
          <p:cNvGrpSpPr/>
          <p:nvPr/>
        </p:nvGrpSpPr>
        <p:grpSpPr>
          <a:xfrm rot="20700000">
            <a:off x="4484078" y="4433913"/>
            <a:ext cx="1163608" cy="974554"/>
            <a:chOff x="2858252" y="3906078"/>
            <a:chExt cx="1163608" cy="1072012"/>
          </a:xfrm>
          <a:effectLst/>
        </p:grpSpPr>
        <p:pic>
          <p:nvPicPr>
            <p:cNvPr id="246" name="Picture 245" descr="RANK-ARMY,LT.COLONEL (SLV) (1&quot;) "/>
            <p:cNvPicPr>
              <a:picLocks noChangeAspect="1" noChangeArrowheads="1"/>
            </p:cNvPicPr>
            <p:nvPr/>
          </p:nvPicPr>
          <p:blipFill>
            <a:blip r:embed="rId5" cstate="print">
              <a:clrChange>
                <a:clrFrom>
                  <a:srgbClr val="FFFFFF"/>
                </a:clrFrom>
                <a:clrTo>
                  <a:srgbClr val="FFFFFF">
                    <a:alpha val="0"/>
                  </a:srgbClr>
                </a:clrTo>
              </a:clrChange>
              <a:lum bright="4000"/>
            </a:blip>
            <a:srcRect/>
            <a:stretch>
              <a:fillRect/>
            </a:stretch>
          </p:blipFill>
          <p:spPr bwMode="auto">
            <a:xfrm flipH="1">
              <a:off x="3088751" y="4189485"/>
              <a:ext cx="508612" cy="534204"/>
            </a:xfrm>
            <a:prstGeom prst="rect">
              <a:avLst/>
            </a:prstGeom>
            <a:noFill/>
          </p:spPr>
        </p:pic>
        <p:sp>
          <p:nvSpPr>
            <p:cNvPr id="247" name="Rectangle 246"/>
            <p:cNvSpPr/>
            <p:nvPr/>
          </p:nvSpPr>
          <p:spPr>
            <a:xfrm>
              <a:off x="2909025" y="3906078"/>
              <a:ext cx="1047311" cy="223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dirty="0">
                  <a:solidFill>
                    <a:schemeClr val="bg1"/>
                  </a:solidFill>
                </a:rPr>
                <a:t>SCMCA</a:t>
              </a:r>
              <a:endParaRPr lang="en-US" sz="1400" b="1" dirty="0">
                <a:solidFill>
                  <a:schemeClr val="bg1"/>
                </a:solidFill>
              </a:endParaRPr>
            </a:p>
          </p:txBody>
        </p:sp>
        <p:sp>
          <p:nvSpPr>
            <p:cNvPr id="248" name="Rectangle 247"/>
            <p:cNvSpPr/>
            <p:nvPr/>
          </p:nvSpPr>
          <p:spPr>
            <a:xfrm>
              <a:off x="2858252" y="4696945"/>
              <a:ext cx="1163608" cy="281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BATTALION</a:t>
              </a:r>
              <a:endParaRPr lang="en-US" sz="1600" b="1" dirty="0">
                <a:solidFill>
                  <a:schemeClr val="bg1"/>
                </a:solidFill>
              </a:endParaRPr>
            </a:p>
          </p:txBody>
        </p:sp>
      </p:grpSp>
      <p:sp>
        <p:nvSpPr>
          <p:cNvPr id="237" name="Rectangle 236"/>
          <p:cNvSpPr/>
          <p:nvPr/>
        </p:nvSpPr>
        <p:spPr>
          <a:xfrm rot="20700000">
            <a:off x="2693298" y="5417887"/>
            <a:ext cx="1084949" cy="3144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chemeClr val="bg1"/>
                </a:solidFill>
              </a:rPr>
              <a:t>COMPANY</a:t>
            </a:r>
            <a:endParaRPr lang="en-US" sz="1600" b="1" dirty="0">
              <a:solidFill>
                <a:schemeClr val="bg1"/>
              </a:solidFill>
            </a:endParaRPr>
          </a:p>
        </p:txBody>
      </p:sp>
      <p:sp>
        <p:nvSpPr>
          <p:cNvPr id="238" name="TextBox 89"/>
          <p:cNvSpPr txBox="1"/>
          <p:nvPr/>
        </p:nvSpPr>
        <p:spPr>
          <a:xfrm rot="10800000" flipV="1">
            <a:off x="10841108" y="5367016"/>
            <a:ext cx="1270031" cy="335907"/>
          </a:xfrm>
          <a:prstGeom prst="rect">
            <a:avLst/>
          </a:prstGeom>
          <a:noFill/>
          <a:effectLst/>
        </p:spPr>
        <p:txBody>
          <a:bodyPr wrap="non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000"/>
              </a:lnSpc>
            </a:pPr>
            <a:r>
              <a:rPr lang="en-US" dirty="0">
                <a:solidFill>
                  <a:srgbClr val="FFFF00"/>
                </a:solidFill>
              </a:rPr>
              <a:t>ARTICLE 15</a:t>
            </a:r>
          </a:p>
          <a:p>
            <a:pPr algn="r">
              <a:lnSpc>
                <a:spcPts val="2000"/>
              </a:lnSpc>
            </a:pPr>
            <a:r>
              <a:rPr lang="en-US" dirty="0">
                <a:solidFill>
                  <a:srgbClr val="FFFF00"/>
                </a:solidFill>
              </a:rPr>
              <a:t>ADMINISTRATIVE ACTION</a:t>
            </a:r>
          </a:p>
          <a:p>
            <a:pPr algn="r">
              <a:lnSpc>
                <a:spcPts val="2000"/>
              </a:lnSpc>
            </a:pPr>
            <a:r>
              <a:rPr lang="en-US" dirty="0">
                <a:solidFill>
                  <a:srgbClr val="FFFF00"/>
                </a:solidFill>
              </a:rPr>
              <a:t>ADVERSE PERSONNEL ACTION</a:t>
            </a:r>
          </a:p>
          <a:p>
            <a:pPr algn="r">
              <a:lnSpc>
                <a:spcPts val="2000"/>
              </a:lnSpc>
            </a:pPr>
            <a:r>
              <a:rPr lang="en-US" dirty="0">
                <a:solidFill>
                  <a:srgbClr val="FFFF00"/>
                </a:solidFill>
              </a:rPr>
              <a:t>DISMISS CHARGES</a:t>
            </a:r>
          </a:p>
          <a:p>
            <a:pPr algn="r">
              <a:lnSpc>
                <a:spcPts val="2000"/>
              </a:lnSpc>
            </a:pPr>
            <a:r>
              <a:rPr lang="en-US" dirty="0">
                <a:solidFill>
                  <a:srgbClr val="FFFF00"/>
                </a:solidFill>
              </a:rPr>
              <a:t>NO ACTION</a:t>
            </a:r>
          </a:p>
          <a:p>
            <a:pPr algn="r">
              <a:lnSpc>
                <a:spcPts val="2000"/>
              </a:lnSpc>
            </a:pPr>
            <a:endParaRPr lang="en-US" dirty="0">
              <a:solidFill>
                <a:srgbClr val="FFFF00"/>
              </a:solidFill>
            </a:endParaRPr>
          </a:p>
          <a:p>
            <a:pPr algn="r">
              <a:lnSpc>
                <a:spcPts val="2000"/>
              </a:lnSpc>
            </a:pPr>
            <a:endParaRPr lang="en-US" dirty="0">
              <a:solidFill>
                <a:srgbClr val="FFFF00"/>
              </a:solidFill>
            </a:endParaRPr>
          </a:p>
        </p:txBody>
      </p:sp>
      <p:sp>
        <p:nvSpPr>
          <p:cNvPr id="239" name="TextBox 96"/>
          <p:cNvSpPr txBox="1"/>
          <p:nvPr/>
        </p:nvSpPr>
        <p:spPr>
          <a:xfrm rot="3075">
            <a:off x="-43590" y="503158"/>
            <a:ext cx="5267648" cy="1107996"/>
          </a:xfrm>
          <a:prstGeom prst="rect">
            <a:avLst/>
          </a:prstGeom>
          <a:noFill/>
          <a:effectLst/>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FFFF00"/>
                </a:solidFill>
                <a:effectLst>
                  <a:outerShdw blurRad="50800" dist="38100" dir="2700000" algn="tl" rotWithShape="0">
                    <a:prstClr val="black">
                      <a:alpha val="40000"/>
                    </a:prstClr>
                  </a:outerShdw>
                </a:effectLst>
              </a:rPr>
              <a:t>Pretrial Confinement Spans Entire MJ Process</a:t>
            </a:r>
          </a:p>
        </p:txBody>
      </p:sp>
      <p:cxnSp>
        <p:nvCxnSpPr>
          <p:cNvPr id="243" name="Straight Connector 242"/>
          <p:cNvCxnSpPr>
            <a:cxnSpLocks/>
            <a:stCxn id="235" idx="9"/>
            <a:endCxn id="235" idx="9"/>
          </p:cNvCxnSpPr>
          <p:nvPr/>
        </p:nvCxnSpPr>
        <p:spPr>
          <a:xfrm>
            <a:off x="4029500" y="521074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44" name="Freeform 243"/>
          <p:cNvSpPr/>
          <p:nvPr/>
        </p:nvSpPr>
        <p:spPr>
          <a:xfrm>
            <a:off x="5888677" y="2550662"/>
            <a:ext cx="2991686" cy="240950"/>
          </a:xfrm>
          <a:custGeom>
            <a:avLst/>
            <a:gdLst>
              <a:gd name="connsiteX0" fmla="*/ 0 w 2851780"/>
              <a:gd name="connsiteY0" fmla="*/ 0 h 229682"/>
              <a:gd name="connsiteX1" fmla="*/ 2851780 w 2851780"/>
              <a:gd name="connsiteY1" fmla="*/ 0 h 229682"/>
              <a:gd name="connsiteX2" fmla="*/ 2851780 w 2851780"/>
              <a:gd name="connsiteY2" fmla="*/ 5193 h 229682"/>
              <a:gd name="connsiteX3" fmla="*/ 2013976 w 2851780"/>
              <a:gd name="connsiteY3" fmla="*/ 229682 h 229682"/>
              <a:gd name="connsiteX4" fmla="*/ 0 w 2851780"/>
              <a:gd name="connsiteY4" fmla="*/ 229682 h 229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780" h="229682">
                <a:moveTo>
                  <a:pt x="0" y="0"/>
                </a:moveTo>
                <a:lnTo>
                  <a:pt x="2851780" y="0"/>
                </a:lnTo>
                <a:lnTo>
                  <a:pt x="2851780" y="5193"/>
                </a:lnTo>
                <a:lnTo>
                  <a:pt x="2013976" y="229682"/>
                </a:lnTo>
                <a:lnTo>
                  <a:pt x="0" y="229682"/>
                </a:lnTo>
                <a:close/>
              </a:path>
            </a:pathLst>
          </a:cu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b="1" dirty="0">
                <a:solidFill>
                  <a:schemeClr val="tx1"/>
                </a:solidFill>
              </a:rPr>
              <a:t>SERVICE ON THE ACCUSED</a:t>
            </a:r>
          </a:p>
        </p:txBody>
      </p:sp>
      <p:pic>
        <p:nvPicPr>
          <p:cNvPr id="245" name="Picture 244" descr="RANK-ARMY,CAPTAIN (SLV) (1&quot;) "/>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20666223">
            <a:off x="2869799" y="5040471"/>
            <a:ext cx="423622" cy="400096"/>
          </a:xfrm>
          <a:prstGeom prst="rect">
            <a:avLst/>
          </a:prstGeom>
          <a:noFill/>
        </p:spPr>
      </p:pic>
      <p:sp>
        <p:nvSpPr>
          <p:cNvPr id="61" name="Down Arrow 60"/>
          <p:cNvSpPr/>
          <p:nvPr/>
        </p:nvSpPr>
        <p:spPr>
          <a:xfrm rot="5400000">
            <a:off x="8511230" y="181589"/>
            <a:ext cx="478264" cy="3479923"/>
          </a:xfrm>
          <a:prstGeom prst="downArrow">
            <a:avLst>
              <a:gd name="adj1" fmla="val 39040"/>
              <a:gd name="adj2" fmla="val 8935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321144" y="2487221"/>
            <a:ext cx="1381353" cy="914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Most likely arise here</a:t>
            </a:r>
          </a:p>
        </p:txBody>
      </p:sp>
      <p:sp>
        <p:nvSpPr>
          <p:cNvPr id="62" name="Rectangle 61"/>
          <p:cNvSpPr/>
          <p:nvPr/>
        </p:nvSpPr>
        <p:spPr>
          <a:xfrm>
            <a:off x="10496404" y="735383"/>
            <a:ext cx="1669092" cy="12658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Pretrial restraint can affect case disposition. </a:t>
            </a:r>
          </a:p>
        </p:txBody>
      </p:sp>
      <p:sp>
        <p:nvSpPr>
          <p:cNvPr id="222" name="Freeform 221"/>
          <p:cNvSpPr/>
          <p:nvPr/>
        </p:nvSpPr>
        <p:spPr>
          <a:xfrm>
            <a:off x="4159178" y="2652228"/>
            <a:ext cx="924932" cy="907062"/>
          </a:xfrm>
          <a:custGeom>
            <a:avLst/>
            <a:gdLst>
              <a:gd name="connsiteX0" fmla="*/ 530513 w 1061026"/>
              <a:gd name="connsiteY0" fmla="*/ 0 h 1040526"/>
              <a:gd name="connsiteX1" fmla="*/ 1061026 w 1061026"/>
              <a:gd name="connsiteY1" fmla="*/ 545190 h 1040526"/>
              <a:gd name="connsiteX2" fmla="*/ 970423 w 1061026"/>
              <a:gd name="connsiteY2" fmla="*/ 850011 h 1040526"/>
              <a:gd name="connsiteX3" fmla="*/ 962100 w 1061026"/>
              <a:gd name="connsiteY3" fmla="*/ 860377 h 1040526"/>
              <a:gd name="connsiteX4" fmla="*/ 311446 w 1061026"/>
              <a:gd name="connsiteY4" fmla="*/ 1040526 h 1040526"/>
              <a:gd name="connsiteX5" fmla="*/ 233898 w 1061026"/>
              <a:gd name="connsiteY5" fmla="*/ 997270 h 1040526"/>
              <a:gd name="connsiteX6" fmla="*/ 0 w 1061026"/>
              <a:gd name="connsiteY6" fmla="*/ 545190 h 1040526"/>
              <a:gd name="connsiteX7" fmla="*/ 530513 w 1061026"/>
              <a:gd name="connsiteY7" fmla="*/ 0 h 10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026" h="1040526">
                <a:moveTo>
                  <a:pt x="530513" y="0"/>
                </a:moveTo>
                <a:cubicBezTo>
                  <a:pt x="823507" y="0"/>
                  <a:pt x="1061026" y="244090"/>
                  <a:pt x="1061026" y="545190"/>
                </a:cubicBezTo>
                <a:cubicBezTo>
                  <a:pt x="1061026" y="658103"/>
                  <a:pt x="1027625" y="762998"/>
                  <a:pt x="970423" y="850011"/>
                </a:cubicBezTo>
                <a:lnTo>
                  <a:pt x="962100" y="860377"/>
                </a:lnTo>
                <a:lnTo>
                  <a:pt x="311446" y="1040526"/>
                </a:lnTo>
                <a:lnTo>
                  <a:pt x="233898" y="997270"/>
                </a:lnTo>
                <a:cubicBezTo>
                  <a:pt x="92781" y="899296"/>
                  <a:pt x="0" y="733378"/>
                  <a:pt x="0" y="545190"/>
                </a:cubicBezTo>
                <a:cubicBezTo>
                  <a:pt x="0" y="244090"/>
                  <a:pt x="237519" y="0"/>
                  <a:pt x="530513" y="0"/>
                </a:cubicBezTo>
                <a:close/>
              </a:path>
            </a:pathLst>
          </a:custGeom>
          <a:gradFill flip="none" rotWithShape="1">
            <a:gsLst>
              <a:gs pos="26000">
                <a:schemeClr val="bg1"/>
              </a:gs>
              <a:gs pos="100000">
                <a:schemeClr val="bg2">
                  <a:lumMod val="90000"/>
                </a:schemeClr>
              </a:gs>
              <a:gs pos="85000">
                <a:schemeClr val="tx2"/>
              </a:gs>
            </a:gsLst>
            <a:path path="shape">
              <a:fillToRect l="50000" t="50000" r="50000" b="50000"/>
            </a:path>
            <a:tileRect/>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Freeform 239"/>
          <p:cNvSpPr/>
          <p:nvPr/>
        </p:nvSpPr>
        <p:spPr>
          <a:xfrm>
            <a:off x="4190071" y="2698650"/>
            <a:ext cx="857472" cy="858440"/>
          </a:xfrm>
          <a:custGeom>
            <a:avLst/>
            <a:gdLst>
              <a:gd name="connsiteX0" fmla="*/ 78783 w 857472"/>
              <a:gd name="connsiteY0" fmla="*/ 675193 h 858440"/>
              <a:gd name="connsiteX1" fmla="*/ 778689 w 857472"/>
              <a:gd name="connsiteY1" fmla="*/ 675193 h 858440"/>
              <a:gd name="connsiteX2" fmla="*/ 731898 w 857472"/>
              <a:gd name="connsiteY2" fmla="*/ 732204 h 858440"/>
              <a:gd name="connsiteX3" fmla="*/ 428736 w 857472"/>
              <a:gd name="connsiteY3" fmla="*/ 858440 h 858440"/>
              <a:gd name="connsiteX4" fmla="*/ 125574 w 857472"/>
              <a:gd name="connsiteY4" fmla="*/ 732204 h 858440"/>
              <a:gd name="connsiteX5" fmla="*/ 530747 w 857472"/>
              <a:gd name="connsiteY5" fmla="*/ 277260 h 858440"/>
              <a:gd name="connsiteX6" fmla="*/ 592785 w 857472"/>
              <a:gd name="connsiteY6" fmla="*/ 277260 h 858440"/>
              <a:gd name="connsiteX7" fmla="*/ 582367 w 857472"/>
              <a:gd name="connsiteY7" fmla="*/ 595825 h 858440"/>
              <a:gd name="connsiteX8" fmla="*/ 541207 w 857472"/>
              <a:gd name="connsiteY8" fmla="*/ 595825 h 858440"/>
              <a:gd name="connsiteX9" fmla="*/ 386366 w 857472"/>
              <a:gd name="connsiteY9" fmla="*/ 277260 h 858440"/>
              <a:gd name="connsiteX10" fmla="*/ 448406 w 857472"/>
              <a:gd name="connsiteY10" fmla="*/ 277260 h 858440"/>
              <a:gd name="connsiteX11" fmla="*/ 437987 w 857472"/>
              <a:gd name="connsiteY11" fmla="*/ 595825 h 858440"/>
              <a:gd name="connsiteX12" fmla="*/ 396827 w 857472"/>
              <a:gd name="connsiteY12" fmla="*/ 595825 h 858440"/>
              <a:gd name="connsiteX13" fmla="*/ 241987 w 857472"/>
              <a:gd name="connsiteY13" fmla="*/ 277260 h 858440"/>
              <a:gd name="connsiteX14" fmla="*/ 304026 w 857472"/>
              <a:gd name="connsiteY14" fmla="*/ 277260 h 858440"/>
              <a:gd name="connsiteX15" fmla="*/ 293608 w 857472"/>
              <a:gd name="connsiteY15" fmla="*/ 595825 h 858440"/>
              <a:gd name="connsiteX16" fmla="*/ 252448 w 857472"/>
              <a:gd name="connsiteY16" fmla="*/ 595825 h 858440"/>
              <a:gd name="connsiteX17" fmla="*/ 43856 w 857472"/>
              <a:gd name="connsiteY17" fmla="*/ 240855 h 858440"/>
              <a:gd name="connsiteX18" fmla="*/ 43856 w 857472"/>
              <a:gd name="connsiteY18" fmla="*/ 277259 h 858440"/>
              <a:gd name="connsiteX19" fmla="*/ 159647 w 857472"/>
              <a:gd name="connsiteY19" fmla="*/ 277260 h 858440"/>
              <a:gd name="connsiteX20" fmla="*/ 149228 w 857472"/>
              <a:gd name="connsiteY20" fmla="*/ 595825 h 858440"/>
              <a:gd name="connsiteX21" fmla="*/ 34026 w 857472"/>
              <a:gd name="connsiteY21" fmla="*/ 595825 h 858440"/>
              <a:gd name="connsiteX22" fmla="*/ 33692 w 857472"/>
              <a:gd name="connsiteY22" fmla="*/ 595207 h 858440"/>
              <a:gd name="connsiteX23" fmla="*/ 0 w 857472"/>
              <a:gd name="connsiteY23" fmla="*/ 427443 h 858440"/>
              <a:gd name="connsiteX24" fmla="*/ 33692 w 857472"/>
              <a:gd name="connsiteY24" fmla="*/ 259680 h 858440"/>
              <a:gd name="connsiteX25" fmla="*/ 52164 w 857472"/>
              <a:gd name="connsiteY25" fmla="*/ 225468 h 858440"/>
              <a:gd name="connsiteX26" fmla="*/ 805308 w 857472"/>
              <a:gd name="connsiteY26" fmla="*/ 225469 h 858440"/>
              <a:gd name="connsiteX27" fmla="*/ 816113 w 857472"/>
              <a:gd name="connsiteY27" fmla="*/ 245480 h 858440"/>
              <a:gd name="connsiteX28" fmla="*/ 829038 w 857472"/>
              <a:gd name="connsiteY28" fmla="*/ 276708 h 858440"/>
              <a:gd name="connsiteX29" fmla="*/ 848762 w 857472"/>
              <a:gd name="connsiteY29" fmla="*/ 340582 h 858440"/>
              <a:gd name="connsiteX30" fmla="*/ 857472 w 857472"/>
              <a:gd name="connsiteY30" fmla="*/ 427443 h 858440"/>
              <a:gd name="connsiteX31" fmla="*/ 823780 w 857472"/>
              <a:gd name="connsiteY31" fmla="*/ 595207 h 858440"/>
              <a:gd name="connsiteX32" fmla="*/ 820956 w 857472"/>
              <a:gd name="connsiteY32" fmla="*/ 600437 h 858440"/>
              <a:gd name="connsiteX33" fmla="*/ 820956 w 857472"/>
              <a:gd name="connsiteY33" fmla="*/ 595825 h 858440"/>
              <a:gd name="connsiteX34" fmla="*/ 685586 w 857472"/>
              <a:gd name="connsiteY34" fmla="*/ 595824 h 858440"/>
              <a:gd name="connsiteX35" fmla="*/ 675125 w 857472"/>
              <a:gd name="connsiteY35" fmla="*/ 277260 h 858440"/>
              <a:gd name="connsiteX36" fmla="*/ 790914 w 857472"/>
              <a:gd name="connsiteY36" fmla="*/ 277260 h 858440"/>
              <a:gd name="connsiteX37" fmla="*/ 790914 w 857472"/>
              <a:gd name="connsiteY37" fmla="*/ 233711 h 858440"/>
              <a:gd name="connsiteX38" fmla="*/ 47714 w 857472"/>
              <a:gd name="connsiteY38" fmla="*/ 233711 h 858440"/>
              <a:gd name="connsiteX39" fmla="*/ 393668 w 857472"/>
              <a:gd name="connsiteY39" fmla="*/ 0 h 858440"/>
              <a:gd name="connsiteX40" fmla="*/ 486573 w 857472"/>
              <a:gd name="connsiteY40" fmla="*/ 2999 h 858440"/>
              <a:gd name="connsiteX41" fmla="*/ 681125 w 857472"/>
              <a:gd name="connsiteY41" fmla="*/ 82669 h 858440"/>
              <a:gd name="connsiteX42" fmla="*/ 757642 w 857472"/>
              <a:gd name="connsiteY42" fmla="*/ 154049 h 858440"/>
              <a:gd name="connsiteX43" fmla="*/ 762179 w 857472"/>
              <a:gd name="connsiteY43" fmla="*/ 159576 h 858440"/>
              <a:gd name="connsiteX44" fmla="*/ 799616 w 857472"/>
              <a:gd name="connsiteY44" fmla="*/ 214926 h 858440"/>
              <a:gd name="connsiteX45" fmla="*/ 802649 w 857472"/>
              <a:gd name="connsiteY45" fmla="*/ 220545 h 858440"/>
              <a:gd name="connsiteX46" fmla="*/ 417386 w 857472"/>
              <a:gd name="connsiteY46" fmla="*/ 52623 h 858440"/>
              <a:gd name="connsiteX47" fmla="*/ 61810 w 857472"/>
              <a:gd name="connsiteY47" fmla="*/ 207603 h 858440"/>
              <a:gd name="connsiteX48" fmla="*/ 73222 w 857472"/>
              <a:gd name="connsiteY48" fmla="*/ 186469 h 858440"/>
              <a:gd name="connsiteX49" fmla="*/ 261853 w 857472"/>
              <a:gd name="connsiteY49" fmla="*/ 30316 h 858440"/>
              <a:gd name="connsiteX50" fmla="*/ 330706 w 857472"/>
              <a:gd name="connsiteY50" fmla="*/ 8830 h 858440"/>
              <a:gd name="connsiteX51" fmla="*/ 359072 w 857472"/>
              <a:gd name="connsiteY51" fmla="*/ 3506 h 85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57472" h="858440">
                <a:moveTo>
                  <a:pt x="78783" y="675193"/>
                </a:moveTo>
                <a:lnTo>
                  <a:pt x="778689" y="675193"/>
                </a:lnTo>
                <a:lnTo>
                  <a:pt x="731898" y="732204"/>
                </a:lnTo>
                <a:cubicBezTo>
                  <a:pt x="654312" y="810199"/>
                  <a:pt x="547128" y="858440"/>
                  <a:pt x="428736" y="858440"/>
                </a:cubicBezTo>
                <a:cubicBezTo>
                  <a:pt x="310344" y="858440"/>
                  <a:pt x="203160" y="810199"/>
                  <a:pt x="125574" y="732204"/>
                </a:cubicBezTo>
                <a:close/>
                <a:moveTo>
                  <a:pt x="530747" y="277260"/>
                </a:moveTo>
                <a:lnTo>
                  <a:pt x="592785" y="277260"/>
                </a:lnTo>
                <a:lnTo>
                  <a:pt x="582367" y="595825"/>
                </a:lnTo>
                <a:lnTo>
                  <a:pt x="541207" y="595825"/>
                </a:lnTo>
                <a:close/>
                <a:moveTo>
                  <a:pt x="386366" y="277260"/>
                </a:moveTo>
                <a:lnTo>
                  <a:pt x="448406" y="277260"/>
                </a:lnTo>
                <a:lnTo>
                  <a:pt x="437987" y="595825"/>
                </a:lnTo>
                <a:lnTo>
                  <a:pt x="396827" y="595825"/>
                </a:lnTo>
                <a:close/>
                <a:moveTo>
                  <a:pt x="241987" y="277260"/>
                </a:moveTo>
                <a:lnTo>
                  <a:pt x="304026" y="277260"/>
                </a:lnTo>
                <a:lnTo>
                  <a:pt x="293608" y="595825"/>
                </a:lnTo>
                <a:lnTo>
                  <a:pt x="252448" y="595825"/>
                </a:lnTo>
                <a:close/>
                <a:moveTo>
                  <a:pt x="43856" y="240855"/>
                </a:moveTo>
                <a:lnTo>
                  <a:pt x="43856" y="277259"/>
                </a:lnTo>
                <a:lnTo>
                  <a:pt x="159647" y="277260"/>
                </a:lnTo>
                <a:lnTo>
                  <a:pt x="149228" y="595825"/>
                </a:lnTo>
                <a:lnTo>
                  <a:pt x="34026" y="595825"/>
                </a:lnTo>
                <a:lnTo>
                  <a:pt x="33692" y="595207"/>
                </a:lnTo>
                <a:cubicBezTo>
                  <a:pt x="11997" y="543643"/>
                  <a:pt x="0" y="486951"/>
                  <a:pt x="0" y="427443"/>
                </a:cubicBezTo>
                <a:cubicBezTo>
                  <a:pt x="0" y="367935"/>
                  <a:pt x="11997" y="311243"/>
                  <a:pt x="33692" y="259680"/>
                </a:cubicBezTo>
                <a:close/>
                <a:moveTo>
                  <a:pt x="52164" y="225468"/>
                </a:moveTo>
                <a:lnTo>
                  <a:pt x="805308" y="225469"/>
                </a:lnTo>
                <a:lnTo>
                  <a:pt x="816113" y="245480"/>
                </a:lnTo>
                <a:lnTo>
                  <a:pt x="829038" y="276708"/>
                </a:lnTo>
                <a:lnTo>
                  <a:pt x="848762" y="340582"/>
                </a:lnTo>
                <a:cubicBezTo>
                  <a:pt x="854473" y="368639"/>
                  <a:pt x="857472" y="397689"/>
                  <a:pt x="857472" y="427443"/>
                </a:cubicBezTo>
                <a:cubicBezTo>
                  <a:pt x="857472" y="486951"/>
                  <a:pt x="845475" y="543643"/>
                  <a:pt x="823780" y="595207"/>
                </a:cubicBezTo>
                <a:lnTo>
                  <a:pt x="820956" y="600437"/>
                </a:lnTo>
                <a:lnTo>
                  <a:pt x="820956" y="595825"/>
                </a:lnTo>
                <a:lnTo>
                  <a:pt x="685586" y="595824"/>
                </a:lnTo>
                <a:lnTo>
                  <a:pt x="675125" y="277260"/>
                </a:lnTo>
                <a:lnTo>
                  <a:pt x="790914" y="277260"/>
                </a:lnTo>
                <a:lnTo>
                  <a:pt x="790914" y="233711"/>
                </a:lnTo>
                <a:lnTo>
                  <a:pt x="47714" y="233711"/>
                </a:lnTo>
                <a:close/>
                <a:moveTo>
                  <a:pt x="393668" y="0"/>
                </a:moveTo>
                <a:lnTo>
                  <a:pt x="486573" y="2999"/>
                </a:lnTo>
                <a:cubicBezTo>
                  <a:pt x="556560" y="13694"/>
                  <a:pt x="623497" y="40881"/>
                  <a:pt x="681125" y="82669"/>
                </a:cubicBezTo>
                <a:lnTo>
                  <a:pt x="757642" y="154049"/>
                </a:lnTo>
                <a:lnTo>
                  <a:pt x="762179" y="159576"/>
                </a:lnTo>
                <a:lnTo>
                  <a:pt x="799616" y="214926"/>
                </a:lnTo>
                <a:lnTo>
                  <a:pt x="802649" y="220545"/>
                </a:lnTo>
                <a:lnTo>
                  <a:pt x="417386" y="52623"/>
                </a:lnTo>
                <a:lnTo>
                  <a:pt x="61810" y="207603"/>
                </a:lnTo>
                <a:lnTo>
                  <a:pt x="73222" y="186469"/>
                </a:lnTo>
                <a:cubicBezTo>
                  <a:pt x="119450" y="117681"/>
                  <a:pt x="184913" y="63030"/>
                  <a:pt x="261853" y="30316"/>
                </a:cubicBezTo>
                <a:lnTo>
                  <a:pt x="330706" y="8830"/>
                </a:lnTo>
                <a:lnTo>
                  <a:pt x="359072" y="3506"/>
                </a:lnTo>
                <a:close/>
              </a:path>
            </a:pathLst>
          </a:custGeom>
          <a:gradFill>
            <a:gsLst>
              <a:gs pos="26000">
                <a:schemeClr val="bg1"/>
              </a:gs>
              <a:gs pos="100000">
                <a:schemeClr val="tx1">
                  <a:lumMod val="65000"/>
                  <a:lumOff val="35000"/>
                </a:schemeClr>
              </a:gs>
              <a:gs pos="85000">
                <a:schemeClr val="tx1">
                  <a:lumMod val="50000"/>
                  <a:lumOff val="50000"/>
                </a:schemeClr>
              </a:gs>
            </a:gsLst>
            <a:path path="shape">
              <a:fillToRect l="50000" t="50000" r="50000" b="50000"/>
            </a:path>
          </a:gra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1" name="TextBox 152"/>
          <p:cNvSpPr txBox="1"/>
          <p:nvPr/>
        </p:nvSpPr>
        <p:spPr>
          <a:xfrm>
            <a:off x="4142015" y="3316764"/>
            <a:ext cx="957648" cy="340836"/>
          </a:xfrm>
          <a:custGeom>
            <a:avLst/>
            <a:gdLst>
              <a:gd name="connsiteX0" fmla="*/ 0 w 957648"/>
              <a:gd name="connsiteY0" fmla="*/ 0 h 340836"/>
              <a:gd name="connsiteX1" fmla="*/ 957648 w 957648"/>
              <a:gd name="connsiteY1" fmla="*/ 0 h 340836"/>
              <a:gd name="connsiteX2" fmla="*/ 957648 w 957648"/>
              <a:gd name="connsiteY2" fmla="*/ 286022 h 340836"/>
              <a:gd name="connsiteX3" fmla="*/ 753030 w 957648"/>
              <a:gd name="connsiteY3" fmla="*/ 340836 h 340836"/>
              <a:gd name="connsiteX4" fmla="*/ 0 w 957648"/>
              <a:gd name="connsiteY4" fmla="*/ 340836 h 340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648" h="340836">
                <a:moveTo>
                  <a:pt x="0" y="0"/>
                </a:moveTo>
                <a:lnTo>
                  <a:pt x="957648" y="0"/>
                </a:lnTo>
                <a:lnTo>
                  <a:pt x="957648" y="286022"/>
                </a:lnTo>
                <a:lnTo>
                  <a:pt x="753030" y="340836"/>
                </a:lnTo>
                <a:lnTo>
                  <a:pt x="0" y="340836"/>
                </a:lnTo>
                <a:close/>
              </a:path>
            </a:pathLst>
          </a:custGeom>
          <a:gradFill flip="none" rotWithShape="1">
            <a:gsLst>
              <a:gs pos="69000">
                <a:schemeClr val="tx1">
                  <a:lumMod val="65000"/>
                  <a:lumOff val="35000"/>
                </a:schemeClr>
              </a:gs>
              <a:gs pos="25000">
                <a:schemeClr val="tx1">
                  <a:lumMod val="50000"/>
                  <a:lumOff val="50000"/>
                </a:schemeClr>
              </a:gs>
            </a:gsLst>
            <a:path path="shape">
              <a:fillToRect l="50000" t="50000" r="50000" b="50000"/>
            </a:path>
            <a:tileRect/>
          </a:gradFill>
          <a:effectLst/>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dirty="0">
                <a:solidFill>
                  <a:schemeClr val="bg1"/>
                </a:solidFill>
              </a:rPr>
              <a:t>SUMMARY</a:t>
            </a:r>
          </a:p>
          <a:p>
            <a:pPr algn="ctr"/>
            <a:r>
              <a:rPr lang="en-US" sz="1000" b="1" dirty="0">
                <a:solidFill>
                  <a:schemeClr val="bg1"/>
                </a:solidFill>
              </a:rPr>
              <a:t>COURT-MARTIAL</a:t>
            </a:r>
          </a:p>
        </p:txBody>
      </p:sp>
      <p:sp>
        <p:nvSpPr>
          <p:cNvPr id="64" name="Oval 63"/>
          <p:cNvSpPr/>
          <p:nvPr/>
        </p:nvSpPr>
        <p:spPr>
          <a:xfrm>
            <a:off x="6019800" y="1404567"/>
            <a:ext cx="906023" cy="114217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own Arrow 1"/>
          <p:cNvSpPr/>
          <p:nvPr/>
        </p:nvSpPr>
        <p:spPr>
          <a:xfrm rot="2214102">
            <a:off x="2020865" y="3437580"/>
            <a:ext cx="420657" cy="1721220"/>
          </a:xfrm>
          <a:prstGeom prst="downArrow">
            <a:avLst>
              <a:gd name="adj1" fmla="val 39040"/>
              <a:gd name="adj2" fmla="val 7527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AC8C81-A075-DD11-65D6-2EB1C402D7A4}"/>
              </a:ext>
            </a:extLst>
          </p:cNvPr>
          <p:cNvSpPr txBox="1"/>
          <p:nvPr/>
        </p:nvSpPr>
        <p:spPr>
          <a:xfrm rot="20721094">
            <a:off x="3251051" y="5362569"/>
            <a:ext cx="8087611" cy="461665"/>
          </a:xfrm>
          <a:prstGeom prst="rect">
            <a:avLst/>
          </a:prstGeom>
          <a:solidFill>
            <a:srgbClr val="00B050"/>
          </a:solidFill>
          <a:ln w="28575">
            <a:solidFill>
              <a:schemeClr val="bg1"/>
            </a:solidFill>
          </a:ln>
        </p:spPr>
        <p:txBody>
          <a:bodyPr wrap="square" rtlCol="0">
            <a:spAutoFit/>
          </a:bodyPr>
          <a:lstStyle/>
          <a:p>
            <a:pPr algn="ctr"/>
            <a:r>
              <a:rPr lang="en-US" sz="1200" b="1" cap="all" dirty="0">
                <a:solidFill>
                  <a:schemeClr val="bg1"/>
                </a:solidFill>
              </a:rPr>
              <a:t>                  </a:t>
            </a:r>
            <a:r>
              <a:rPr lang="en-US" sz="2400" b="1" cap="all" dirty="0">
                <a:solidFill>
                  <a:schemeClr val="bg1"/>
                </a:solidFill>
              </a:rPr>
              <a:t>Office of the Special Trial Counsel</a:t>
            </a:r>
            <a:endParaRPr lang="en-US" sz="1600" b="1" cap="all" dirty="0">
              <a:solidFill>
                <a:schemeClr val="bg1"/>
              </a:solidFill>
            </a:endParaRPr>
          </a:p>
        </p:txBody>
      </p:sp>
      <p:sp>
        <p:nvSpPr>
          <p:cNvPr id="242" name="Rectangle 241"/>
          <p:cNvSpPr/>
          <p:nvPr/>
        </p:nvSpPr>
        <p:spPr>
          <a:xfrm rot="20691067">
            <a:off x="4603783" y="5610983"/>
            <a:ext cx="6809796" cy="285990"/>
          </a:xfrm>
          <a:prstGeom prst="rect">
            <a:avLst/>
          </a:prstGeom>
          <a:solidFill>
            <a:schemeClr val="tx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bg1"/>
                </a:solidFill>
                <a:cs typeface="Arial" panose="020B0604020202020204" pitchFamily="34" charset="0"/>
              </a:rPr>
              <a:t>ALTERNATIVE DISPOSITION</a:t>
            </a:r>
          </a:p>
        </p:txBody>
      </p:sp>
    </p:spTree>
    <p:extLst>
      <p:ext uri="{BB962C8B-B14F-4D97-AF65-F5344CB8AC3E}">
        <p14:creationId xmlns:p14="http://schemas.microsoft.com/office/powerpoint/2010/main" val="18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231"/>
                                        </p:tgtEl>
                                      </p:cBhvr>
                                    </p:animEffect>
                                    <p:animScale>
                                      <p:cBhvr>
                                        <p:cTn id="21" dur="250" autoRev="1" fill="hold"/>
                                        <p:tgtEl>
                                          <p:spTgt spid="231"/>
                                        </p:tgtEl>
                                      </p:cBhvr>
                                      <p:by x="105000" y="105000"/>
                                    </p:animScale>
                                  </p:childTnLst>
                                </p:cTn>
                              </p:par>
                              <p:par>
                                <p:cTn id="22" presetID="26" presetClass="emph" presetSubtype="0" fill="hold" grpId="0" nodeType="withEffect">
                                  <p:stCondLst>
                                    <p:cond delay="0"/>
                                  </p:stCondLst>
                                  <p:childTnLst>
                                    <p:animEffect transition="out" filter="fade">
                                      <p:cBhvr>
                                        <p:cTn id="23" dur="500" tmFilter="0, 0; .2, .5; .8, .5; 1, 0"/>
                                        <p:tgtEl>
                                          <p:spTgt spid="235"/>
                                        </p:tgtEl>
                                      </p:cBhvr>
                                    </p:animEffect>
                                    <p:animScale>
                                      <p:cBhvr>
                                        <p:cTn id="24" dur="250" autoRev="1" fill="hold"/>
                                        <p:tgtEl>
                                          <p:spTgt spid="235"/>
                                        </p:tgtEl>
                                      </p:cBhvr>
                                      <p:by x="105000" y="105000"/>
                                    </p:animScale>
                                  </p:childTnLst>
                                </p:cTn>
                              </p:par>
                              <p:par>
                                <p:cTn id="25" presetID="26" presetClass="emph" presetSubtype="0" fill="hold" grpId="0" nodeType="withEffect">
                                  <p:stCondLst>
                                    <p:cond delay="0"/>
                                  </p:stCondLst>
                                  <p:childTnLst>
                                    <p:animEffect transition="out" filter="fade">
                                      <p:cBhvr>
                                        <p:cTn id="26" dur="500" tmFilter="0, 0; .2, .5; .8, .5; 1, 0"/>
                                        <p:tgtEl>
                                          <p:spTgt spid="225"/>
                                        </p:tgtEl>
                                      </p:cBhvr>
                                    </p:animEffect>
                                    <p:animScale>
                                      <p:cBhvr>
                                        <p:cTn id="27" dur="250" autoRev="1" fill="hold"/>
                                        <p:tgtEl>
                                          <p:spTgt spid="225"/>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227"/>
                                        </p:tgtEl>
                                      </p:cBhvr>
                                    </p:animEffect>
                                    <p:animScale>
                                      <p:cBhvr>
                                        <p:cTn id="30" dur="250" autoRev="1" fill="hold"/>
                                        <p:tgtEl>
                                          <p:spTgt spid="227"/>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33"/>
                                        </p:tgtEl>
                                      </p:cBhvr>
                                    </p:animEffect>
                                    <p:animScale>
                                      <p:cBhvr>
                                        <p:cTn id="33" dur="250" autoRev="1" fill="hold"/>
                                        <p:tgtEl>
                                          <p:spTgt spid="233"/>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6" presetClass="emph" presetSubtype="0" fill="hold" grpId="0" nodeType="click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7" grpId="0"/>
      <p:bldP spid="231" grpId="0" animBg="1"/>
      <p:bldP spid="233" grpId="0" animBg="1"/>
      <p:bldP spid="235" grpId="0" animBg="1"/>
      <p:bldP spid="61" grpId="0" animBg="1"/>
      <p:bldP spid="3" grpId="0" animBg="1"/>
      <p:bldP spid="62" grpId="0" animBg="1"/>
      <p:bldP spid="64" grpId="0" animBg="1"/>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FF00"/>
                </a:solidFill>
                <a:latin typeface="+mn-lt"/>
                <a:cs typeface="Arial" panose="020B0604020202020204" pitchFamily="34" charset="0"/>
              </a:rPr>
              <a:t>Pretrial Confinement</a:t>
            </a:r>
          </a:p>
        </p:txBody>
      </p:sp>
      <p:sp>
        <p:nvSpPr>
          <p:cNvPr id="3" name="Content Placeholder 2"/>
          <p:cNvSpPr>
            <a:spLocks noGrp="1"/>
          </p:cNvSpPr>
          <p:nvPr>
            <p:ph idx="1"/>
          </p:nvPr>
        </p:nvSpPr>
        <p:spPr>
          <a:xfrm>
            <a:off x="303681" y="1066801"/>
            <a:ext cx="6478119" cy="5431462"/>
          </a:xfrm>
        </p:spPr>
        <p:txBody>
          <a:bodyPr>
            <a:normAutofit lnSpcReduction="10000"/>
          </a:bodyPr>
          <a:lstStyle/>
          <a:p>
            <a:pPr marL="514350" indent="-514350">
              <a:buFont typeface="+mj-lt"/>
              <a:buAutoNum type="arabicPeriod"/>
            </a:pPr>
            <a:r>
              <a:rPr lang="en-US" dirty="0">
                <a:cs typeface="Arial" panose="020B0604020202020204" pitchFamily="34" charset="0"/>
              </a:rPr>
              <a:t>Pretrial Confinement is </a:t>
            </a:r>
            <a:r>
              <a:rPr lang="en-US" b="1" dirty="0">
                <a:solidFill>
                  <a:srgbClr val="FFFF00"/>
                </a:solidFill>
                <a:cs typeface="Arial" panose="020B0604020202020204" pitchFamily="34" charset="0"/>
              </a:rPr>
              <a:t>physical restraint</a:t>
            </a:r>
            <a:r>
              <a:rPr lang="en-US" dirty="0">
                <a:cs typeface="Arial" panose="020B0604020202020204" pitchFamily="34" charset="0"/>
              </a:rPr>
              <a:t>, imposed by order of competent authority, depriving a person of freedom pending disposition of charges.</a:t>
            </a:r>
          </a:p>
          <a:p>
            <a:pPr marL="514350" indent="-514350">
              <a:buFont typeface="+mj-lt"/>
              <a:buAutoNum type="arabicPeriod"/>
            </a:pPr>
            <a:endParaRPr lang="en-US" dirty="0">
              <a:cs typeface="Arial" panose="020B0604020202020204" pitchFamily="34" charset="0"/>
            </a:endParaRPr>
          </a:p>
          <a:p>
            <a:pPr marL="514350" indent="-514350">
              <a:buFont typeface="+mj-lt"/>
              <a:buAutoNum type="arabicPeriod"/>
            </a:pPr>
            <a:r>
              <a:rPr lang="en-US" dirty="0">
                <a:cs typeface="Arial" panose="020B0604020202020204" pitchFamily="34" charset="0"/>
              </a:rPr>
              <a:t>Has significant </a:t>
            </a:r>
            <a:r>
              <a:rPr lang="en-US" u="sng" dirty="0">
                <a:cs typeface="Arial" panose="020B0604020202020204" pitchFamily="34" charset="0"/>
              </a:rPr>
              <a:t>procedural requirements</a:t>
            </a:r>
            <a:r>
              <a:rPr lang="en-US" dirty="0">
                <a:cs typeface="Arial" panose="020B0604020202020204" pitchFamily="34" charset="0"/>
              </a:rPr>
              <a:t>, is </a:t>
            </a:r>
            <a:r>
              <a:rPr lang="en-US" u="sng" dirty="0">
                <a:cs typeface="Arial" panose="020B0604020202020204" pitchFamily="34" charset="0"/>
              </a:rPr>
              <a:t>command resource intensive</a:t>
            </a:r>
            <a:r>
              <a:rPr lang="en-US" dirty="0">
                <a:cs typeface="Arial" panose="020B0604020202020204" pitchFamily="34" charset="0"/>
              </a:rPr>
              <a:t>, and </a:t>
            </a:r>
            <a:r>
              <a:rPr lang="en-US" u="sng" dirty="0">
                <a:cs typeface="Arial" panose="020B0604020202020204" pitchFamily="34" charset="0"/>
              </a:rPr>
              <a:t>triggers heightened OSJA and judicial scrutiny</a:t>
            </a:r>
            <a:r>
              <a:rPr lang="en-US" dirty="0">
                <a:cs typeface="Arial" panose="020B0604020202020204" pitchFamily="34" charset="0"/>
              </a:rPr>
              <a:t>.</a:t>
            </a:r>
          </a:p>
        </p:txBody>
      </p:sp>
      <p:sp>
        <p:nvSpPr>
          <p:cNvPr id="5" name="TextBox 4">
            <a:extLst>
              <a:ext uri="{FF2B5EF4-FFF2-40B4-BE49-F238E27FC236}">
                <a16:creationId xmlns:a16="http://schemas.microsoft.com/office/drawing/2014/main" id="{2CAE9DEB-6DB5-4AFD-9A22-B2214B657E50}"/>
              </a:ext>
            </a:extLst>
          </p:cNvPr>
          <p:cNvSpPr txBox="1"/>
          <p:nvPr/>
        </p:nvSpPr>
        <p:spPr>
          <a:xfrm>
            <a:off x="9829800" y="6128930"/>
            <a:ext cx="1752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R.C.M. 305(a)</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3CD045FD-FE13-C5DE-E39A-8E3E08D9EC84}"/>
              </a:ext>
            </a:extLst>
          </p:cNvPr>
          <p:cNvPicPr>
            <a:picLocks noChangeAspect="1"/>
          </p:cNvPicPr>
          <p:nvPr/>
        </p:nvPicPr>
        <p:blipFill>
          <a:blip r:embed="rId2"/>
          <a:stretch>
            <a:fillRect/>
          </a:stretch>
        </p:blipFill>
        <p:spPr>
          <a:xfrm>
            <a:off x="6865114" y="1123268"/>
            <a:ext cx="4823458" cy="3448732"/>
          </a:xfrm>
          <a:prstGeom prst="rect">
            <a:avLst/>
          </a:prstGeom>
        </p:spPr>
      </p:pic>
      <p:sp>
        <p:nvSpPr>
          <p:cNvPr id="7" name="Rectangle 6">
            <a:extLst>
              <a:ext uri="{FF2B5EF4-FFF2-40B4-BE49-F238E27FC236}">
                <a16:creationId xmlns:a16="http://schemas.microsoft.com/office/drawing/2014/main" id="{2A1C3C76-C97C-15A5-4A79-D33AF2E60160}"/>
              </a:ext>
            </a:extLst>
          </p:cNvPr>
          <p:cNvSpPr/>
          <p:nvPr/>
        </p:nvSpPr>
        <p:spPr>
          <a:xfrm>
            <a:off x="6934200" y="4572000"/>
            <a:ext cx="5181600" cy="1200329"/>
          </a:xfrm>
          <a:prstGeom prst="rect">
            <a:avLst/>
          </a:prstGeom>
        </p:spPr>
        <p:txBody>
          <a:bodyPr wrap="square">
            <a:spAutoFit/>
          </a:bodyPr>
          <a:lstStyle/>
          <a:p>
            <a:pPr marL="285744" marR="0" lvl="0" indent="-285744"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mn-cs"/>
              </a:rPr>
              <a:t>PRACTICE TIP: Remember Speedy Trial (RCM 707(a)(2) &amp; </a:t>
            </a:r>
          </a:p>
          <a:p>
            <a:pPr marL="285744" marR="0" lvl="0" indent="-285744"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a:ea typeface="+mn-ea"/>
                <a:cs typeface="+mn-cs"/>
              </a:rPr>
              <a:t>	Article 10, UCMJ</a:t>
            </a:r>
          </a:p>
        </p:txBody>
      </p:sp>
    </p:spTree>
    <p:extLst>
      <p:ext uri="{BB962C8B-B14F-4D97-AF65-F5344CB8AC3E}">
        <p14:creationId xmlns:p14="http://schemas.microsoft.com/office/powerpoint/2010/main" val="26103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6967" y="76200"/>
            <a:ext cx="11192933" cy="762000"/>
          </a:xfrm>
        </p:spPr>
        <p:txBody>
          <a:bodyPr>
            <a:normAutofit fontScale="90000"/>
          </a:bodyPr>
          <a:lstStyle/>
          <a:p>
            <a:pPr algn="ctr"/>
            <a:r>
              <a:rPr lang="en-US" sz="4800" b="1" dirty="0">
                <a:latin typeface="Arial" panose="020B0604020202020204" pitchFamily="34" charset="0"/>
                <a:cs typeface="Arial" panose="020B0604020202020204" pitchFamily="34" charset="0"/>
              </a:rPr>
              <a:t>The PTC Process</a:t>
            </a:r>
          </a:p>
        </p:txBody>
      </p:sp>
      <p:sp>
        <p:nvSpPr>
          <p:cNvPr id="5" name="TextBox 4"/>
          <p:cNvSpPr txBox="1"/>
          <p:nvPr/>
        </p:nvSpPr>
        <p:spPr>
          <a:xfrm>
            <a:off x="464059" y="1589782"/>
            <a:ext cx="950404" cy="1077218"/>
          </a:xfrm>
          <a:prstGeom prst="rect">
            <a:avLst/>
          </a:prstGeom>
          <a:solidFill>
            <a:schemeClr val="accent6">
              <a:lumMod val="40000"/>
              <a:lumOff val="60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CDR wants to impose PTC</a:t>
            </a:r>
          </a:p>
        </p:txBody>
      </p:sp>
      <p:sp>
        <p:nvSpPr>
          <p:cNvPr id="6" name="TextBox 5"/>
          <p:cNvSpPr txBox="1">
            <a:spLocks noChangeAspect="1"/>
          </p:cNvSpPr>
          <p:nvPr/>
        </p:nvSpPr>
        <p:spPr>
          <a:xfrm>
            <a:off x="2660189" y="1817072"/>
            <a:ext cx="996696"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PTC Docs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Drafted</a:t>
            </a:r>
          </a:p>
        </p:txBody>
      </p:sp>
      <p:cxnSp>
        <p:nvCxnSpPr>
          <p:cNvPr id="7" name="Straight Arrow Connector 6"/>
          <p:cNvCxnSpPr/>
          <p:nvPr/>
        </p:nvCxnSpPr>
        <p:spPr>
          <a:xfrm flipV="1">
            <a:off x="1252732" y="1316406"/>
            <a:ext cx="278469" cy="1965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596388" y="910681"/>
            <a:ext cx="99630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SJA notified/ concurs</a:t>
            </a:r>
          </a:p>
        </p:txBody>
      </p:sp>
      <p:cxnSp>
        <p:nvCxnSpPr>
          <p:cNvPr id="9" name="Straight Arrow Connector 8"/>
          <p:cNvCxnSpPr/>
          <p:nvPr/>
        </p:nvCxnSpPr>
        <p:spPr>
          <a:xfrm>
            <a:off x="2369762" y="1772531"/>
            <a:ext cx="270705" cy="217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57311" y="911842"/>
            <a:ext cx="1052620"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Trained escorts Identified</a:t>
            </a:r>
          </a:p>
        </p:txBody>
      </p:sp>
      <p:sp>
        <p:nvSpPr>
          <p:cNvPr id="11" name="TextBox 10"/>
          <p:cNvSpPr txBox="1"/>
          <p:nvPr/>
        </p:nvSpPr>
        <p:spPr>
          <a:xfrm>
            <a:off x="7320136" y="1772531"/>
            <a:ext cx="98094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48-hour PC review</a:t>
            </a:r>
          </a:p>
        </p:txBody>
      </p:sp>
      <p:cxnSp>
        <p:nvCxnSpPr>
          <p:cNvPr id="12" name="Straight Arrow Connector 11"/>
          <p:cNvCxnSpPr/>
          <p:nvPr/>
        </p:nvCxnSpPr>
        <p:spPr>
          <a:xfrm>
            <a:off x="4628265" y="1808574"/>
            <a:ext cx="192227" cy="1774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02611" y="1773732"/>
            <a:ext cx="1169017"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Charge sheet drafted</a:t>
            </a:r>
          </a:p>
        </p:txBody>
      </p:sp>
      <p:cxnSp>
        <p:nvCxnSpPr>
          <p:cNvPr id="14" name="Straight Arrow Connector 13"/>
          <p:cNvCxnSpPr/>
          <p:nvPr/>
        </p:nvCxnSpPr>
        <p:spPr>
          <a:xfrm flipV="1">
            <a:off x="6128615" y="1804696"/>
            <a:ext cx="195985" cy="2118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714556" y="1785612"/>
            <a:ext cx="167087" cy="204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62388" y="928168"/>
            <a:ext cx="978955"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72-hour CDR’s review</a:t>
            </a:r>
          </a:p>
        </p:txBody>
      </p:sp>
      <p:sp>
        <p:nvSpPr>
          <p:cNvPr id="40" name="TextBox 39"/>
          <p:cNvSpPr txBox="1"/>
          <p:nvPr/>
        </p:nvSpPr>
        <p:spPr>
          <a:xfrm>
            <a:off x="9380184" y="1759165"/>
            <a:ext cx="956932"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7-day MM review</a:t>
            </a:r>
          </a:p>
        </p:txBody>
      </p:sp>
      <p:cxnSp>
        <p:nvCxnSpPr>
          <p:cNvPr id="41" name="Straight Arrow Connector 40"/>
          <p:cNvCxnSpPr/>
          <p:nvPr/>
        </p:nvCxnSpPr>
        <p:spPr>
          <a:xfrm flipV="1">
            <a:off x="10413678" y="1589782"/>
            <a:ext cx="330522" cy="331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090726" y="1805569"/>
            <a:ext cx="250617" cy="2060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371037" y="1804696"/>
            <a:ext cx="219500" cy="190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368492" y="960419"/>
            <a:ext cx="1061508" cy="584775"/>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Command visits</a:t>
            </a:r>
          </a:p>
        </p:txBody>
      </p:sp>
      <p:sp>
        <p:nvSpPr>
          <p:cNvPr id="68" name="TextBox 67"/>
          <p:cNvSpPr txBox="1"/>
          <p:nvPr/>
        </p:nvSpPr>
        <p:spPr>
          <a:xfrm>
            <a:off x="6145152" y="934718"/>
            <a:ext cx="1123213" cy="830997"/>
          </a:xfrm>
          <a:prstGeom prst="rect">
            <a:avLst/>
          </a:prstGeom>
          <a:solidFill>
            <a:schemeClr val="bg2">
              <a:lumMod val="40000"/>
              <a:lumOff val="6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TDS counsel assigned</a:t>
            </a:r>
          </a:p>
        </p:txBody>
      </p:sp>
      <p:cxnSp>
        <p:nvCxnSpPr>
          <p:cNvPr id="74" name="Straight Arrow Connector 73"/>
          <p:cNvCxnSpPr/>
          <p:nvPr/>
        </p:nvCxnSpPr>
        <p:spPr>
          <a:xfrm>
            <a:off x="7066025" y="1817072"/>
            <a:ext cx="196117" cy="194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Rounded Rectangular Callout 86"/>
          <p:cNvSpPr/>
          <p:nvPr/>
        </p:nvSpPr>
        <p:spPr>
          <a:xfrm rot="10800000">
            <a:off x="889000" y="2743200"/>
            <a:ext cx="10998199" cy="3817482"/>
          </a:xfrm>
          <a:prstGeom prst="wedgeRoundRectCallout">
            <a:avLst>
              <a:gd name="adj1" fmla="val 44664"/>
              <a:gd name="adj2" fmla="val 55084"/>
              <a:gd name="adj3" fmla="val 16667"/>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8" name="TextBox 87"/>
          <p:cNvSpPr txBox="1"/>
          <p:nvPr/>
        </p:nvSpPr>
        <p:spPr>
          <a:xfrm>
            <a:off x="1061490" y="2857617"/>
            <a:ext cx="10597112" cy="3477490"/>
          </a:xfrm>
          <a:prstGeom prst="rect">
            <a:avLst/>
          </a:prstGeom>
          <a:noFill/>
        </p:spPr>
        <p:txBody>
          <a:bodyPr wrap="square" rtlCol="0">
            <a:spAutoFit/>
          </a:bodyPr>
          <a:lstStyle/>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A </a:t>
            </a:r>
            <a:r>
              <a:rPr kumimoji="0" lang="en-US" sz="2133" b="1" i="0" u="none" strike="noStrike" kern="1200" cap="none" spc="0" normalizeH="0" baseline="0" noProof="0" dirty="0">
                <a:ln>
                  <a:noFill/>
                </a:ln>
                <a:solidFill>
                  <a:prstClr val="black"/>
                </a:solidFill>
                <a:effectLst/>
                <a:uLnTx/>
                <a:uFillTx/>
                <a:latin typeface="Calibri"/>
                <a:ea typeface="+mn-ea"/>
                <a:cs typeface="+mn-cs"/>
              </a:rPr>
              <a:t>commander</a:t>
            </a:r>
            <a:r>
              <a:rPr kumimoji="0" lang="en-US" sz="2133" b="0" i="0" u="none" strike="noStrike" kern="1200" cap="none" spc="0" normalizeH="0" baseline="0" noProof="0" dirty="0">
                <a:ln>
                  <a:noFill/>
                </a:ln>
                <a:solidFill>
                  <a:prstClr val="black"/>
                </a:solidFill>
                <a:effectLst/>
                <a:uLnTx/>
                <a:uFillTx/>
                <a:latin typeface="Calibri"/>
                <a:ea typeface="+mn-ea"/>
                <a:cs typeface="+mn-cs"/>
              </a:rPr>
              <a:t> can order </a:t>
            </a:r>
            <a:r>
              <a:rPr kumimoji="0" lang="en-US" sz="2133" b="1" i="0" u="none" strike="noStrike" kern="1200" cap="none" spc="0" normalizeH="0" baseline="0" noProof="0" dirty="0">
                <a:ln>
                  <a:noFill/>
                </a:ln>
                <a:solidFill>
                  <a:prstClr val="black"/>
                </a:solidFill>
                <a:effectLst/>
                <a:uLnTx/>
                <a:uFillTx/>
                <a:latin typeface="Calibri"/>
                <a:ea typeface="+mn-ea"/>
                <a:cs typeface="+mn-cs"/>
              </a:rPr>
              <a:t>any person </a:t>
            </a:r>
            <a:r>
              <a:rPr kumimoji="0" lang="en-US" sz="2133" b="0" i="0" u="none" strike="noStrike" kern="1200" cap="none" spc="0" normalizeH="0" baseline="0" noProof="0" dirty="0">
                <a:ln>
                  <a:noFill/>
                </a:ln>
                <a:solidFill>
                  <a:prstClr val="black"/>
                </a:solidFill>
                <a:effectLst/>
                <a:uLnTx/>
                <a:uFillTx/>
                <a:latin typeface="Calibri"/>
                <a:ea typeface="+mn-ea"/>
                <a:cs typeface="+mn-cs"/>
              </a:rPr>
              <a:t>subject to </a:t>
            </a:r>
            <a:r>
              <a:rPr kumimoji="0" lang="en-US" sz="2133" b="1" i="0" u="none" strike="noStrike" kern="1200" cap="none" spc="0" normalizeH="0" baseline="0" noProof="0" dirty="0">
                <a:ln>
                  <a:noFill/>
                </a:ln>
                <a:solidFill>
                  <a:prstClr val="black"/>
                </a:solidFill>
                <a:effectLst/>
                <a:uLnTx/>
                <a:uFillTx/>
                <a:latin typeface="Calibri"/>
                <a:ea typeface="+mn-ea"/>
                <a:cs typeface="+mn-cs"/>
              </a:rPr>
              <a:t>trial by CM </a:t>
            </a:r>
            <a:r>
              <a:rPr kumimoji="0" lang="en-US" sz="2133" b="0" i="0" u="none" strike="noStrike" kern="1200" cap="none" spc="0" normalizeH="0" baseline="0" noProof="0" dirty="0">
                <a:ln>
                  <a:noFill/>
                </a:ln>
                <a:solidFill>
                  <a:prstClr val="black"/>
                </a:solidFill>
                <a:effectLst/>
                <a:uLnTx/>
                <a:uFillTx/>
                <a:latin typeface="Calibri"/>
                <a:ea typeface="+mn-ea"/>
                <a:cs typeface="+mn-cs"/>
              </a:rPr>
              <a:t>into PTC.  RCM 305(b).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dirty="0">
              <a:ln>
                <a:noFill/>
              </a:ln>
              <a:solidFill>
                <a:prstClr val="black"/>
              </a:solidFill>
              <a:effectLst/>
              <a:uLnTx/>
              <a:uFillTx/>
              <a:latin typeface="Calibri"/>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Must establish by </a:t>
            </a:r>
            <a:r>
              <a:rPr kumimoji="0" lang="en-US" sz="2133" b="1" i="0" u="none" strike="noStrike" kern="1200" cap="none" spc="0" normalizeH="0" baseline="0" noProof="0" dirty="0">
                <a:ln>
                  <a:noFill/>
                </a:ln>
                <a:solidFill>
                  <a:prstClr val="black"/>
                </a:solidFill>
                <a:effectLst/>
                <a:uLnTx/>
                <a:uFillTx/>
                <a:latin typeface="Calibri"/>
                <a:ea typeface="+mn-ea"/>
                <a:cs typeface="+mn-cs"/>
              </a:rPr>
              <a:t>Probable Cause </a:t>
            </a:r>
            <a:r>
              <a:rPr kumimoji="0" lang="en-US" sz="2133" b="0" i="0" u="none" strike="noStrike" kern="1200" cap="none" spc="0" normalizeH="0" baseline="0" noProof="0" dirty="0">
                <a:ln>
                  <a:noFill/>
                </a:ln>
                <a:solidFill>
                  <a:prstClr val="black"/>
                </a:solidFill>
                <a:effectLst/>
                <a:uLnTx/>
                <a:uFillTx/>
                <a:latin typeface="Calibri"/>
                <a:ea typeface="+mn-ea"/>
                <a:cs typeface="+mn-cs"/>
              </a:rPr>
              <a:t>that:</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Offense was committed;</a:t>
            </a: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the accused committed it;</a:t>
            </a: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none" strike="noStrike" kern="1200" cap="none" spc="0" normalizeH="0" baseline="0" noProof="0" dirty="0">
                <a:ln>
                  <a:noFill/>
                </a:ln>
                <a:solidFill>
                  <a:prstClr val="black"/>
                </a:solidFill>
                <a:effectLst/>
                <a:uLnTx/>
                <a:uFillTx/>
                <a:latin typeface="Calibri"/>
                <a:ea typeface="+mn-ea"/>
                <a:cs typeface="+mn-cs"/>
              </a:rPr>
              <a:t>confinement is necessary to </a:t>
            </a:r>
            <a:r>
              <a:rPr kumimoji="0" lang="en-US" sz="2133" b="0" i="0" u="sng" strike="noStrike" kern="1200" cap="none" spc="0" normalizeH="0" baseline="0" noProof="0" dirty="0">
                <a:ln>
                  <a:noFill/>
                </a:ln>
                <a:solidFill>
                  <a:prstClr val="black"/>
                </a:solidFill>
                <a:effectLst/>
                <a:uLnTx/>
                <a:uFillTx/>
                <a:latin typeface="Calibri"/>
                <a:ea typeface="+mn-ea"/>
                <a:cs typeface="+mn-cs"/>
              </a:rPr>
              <a:t>ensure the accused appears </a:t>
            </a:r>
            <a:r>
              <a:rPr kumimoji="0" lang="en-US" sz="2133" b="0" i="0" u="none" strike="noStrike" kern="1200" cap="none" spc="0" normalizeH="0" baseline="0" noProof="0" dirty="0">
                <a:ln>
                  <a:noFill/>
                </a:ln>
                <a:solidFill>
                  <a:prstClr val="black"/>
                </a:solidFill>
                <a:effectLst/>
                <a:uLnTx/>
                <a:uFillTx/>
                <a:latin typeface="Calibri"/>
                <a:ea typeface="+mn-ea"/>
                <a:cs typeface="+mn-cs"/>
              </a:rPr>
              <a:t>or does not commit </a:t>
            </a:r>
            <a:r>
              <a:rPr kumimoji="0" lang="en-US" sz="2133" b="0" i="0" u="sng" strike="noStrike" kern="1200" cap="none" spc="0" normalizeH="0" baseline="0" noProof="0" dirty="0">
                <a:ln>
                  <a:noFill/>
                </a:ln>
                <a:solidFill>
                  <a:prstClr val="black"/>
                </a:solidFill>
                <a:effectLst/>
                <a:uLnTx/>
                <a:uFillTx/>
                <a:latin typeface="Calibri"/>
                <a:ea typeface="+mn-ea"/>
                <a:cs typeface="+mn-cs"/>
              </a:rPr>
              <a:t>serious criminal misconduct</a:t>
            </a:r>
            <a:r>
              <a:rPr kumimoji="0" lang="en-US" sz="2133" b="0" i="0" u="none" strike="noStrike" kern="1200" cap="none" spc="0" normalizeH="0" baseline="0" noProof="0" dirty="0">
                <a:ln>
                  <a:noFill/>
                </a:ln>
                <a:solidFill>
                  <a:prstClr val="black"/>
                </a:solidFill>
                <a:effectLst/>
                <a:uLnTx/>
                <a:uFillTx/>
                <a:latin typeface="Calibri"/>
                <a:ea typeface="+mn-ea"/>
                <a:cs typeface="+mn-cs"/>
              </a:rPr>
              <a:t>; &amp;</a:t>
            </a: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066785" marR="0" lvl="1"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133" b="0" i="0" u="sng" strike="noStrike" kern="1200" cap="none" spc="0" normalizeH="0" baseline="0" noProof="0" dirty="0">
                <a:ln>
                  <a:noFill/>
                </a:ln>
                <a:solidFill>
                  <a:prstClr val="black"/>
                </a:solidFill>
                <a:effectLst/>
                <a:uLnTx/>
                <a:uFillTx/>
                <a:latin typeface="Calibri"/>
                <a:ea typeface="+mn-ea"/>
                <a:cs typeface="+mn-cs"/>
              </a:rPr>
              <a:t>less severe forms of restraint </a:t>
            </a:r>
            <a:r>
              <a:rPr kumimoji="0" lang="en-US" sz="2133" b="0" i="0" u="none" strike="noStrike" kern="1200" cap="none" spc="0" normalizeH="0" baseline="0" noProof="0" dirty="0">
                <a:ln>
                  <a:noFill/>
                </a:ln>
                <a:solidFill>
                  <a:prstClr val="black"/>
                </a:solidFill>
                <a:effectLst/>
                <a:uLnTx/>
                <a:uFillTx/>
                <a:latin typeface="Calibri"/>
                <a:ea typeface="+mn-ea"/>
                <a:cs typeface="+mn-cs"/>
              </a:rPr>
              <a:t>are inadequate.  RCM 305(i)(2)(B)(i-iv).</a:t>
            </a:r>
          </a:p>
        </p:txBody>
      </p:sp>
    </p:spTree>
    <p:extLst>
      <p:ext uri="{BB962C8B-B14F-4D97-AF65-F5344CB8AC3E}">
        <p14:creationId xmlns:p14="http://schemas.microsoft.com/office/powerpoint/2010/main" val="37953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1601" y="76200"/>
            <a:ext cx="11978969" cy="762000"/>
          </a:xfrm>
        </p:spPr>
        <p:txBody>
          <a:bodyPr>
            <a:normAutofit/>
          </a:bodyPr>
          <a:lstStyle/>
          <a:p>
            <a:pPr algn="ctr"/>
            <a:r>
              <a:rPr lang="en-US" sz="3600" b="1" dirty="0">
                <a:latin typeface="+mn-lt"/>
                <a:cs typeface="Arial" panose="020B0604020202020204" pitchFamily="34" charset="0"/>
              </a:rPr>
              <a:t>Serious Criminal Misconduct? </a:t>
            </a:r>
          </a:p>
        </p:txBody>
      </p:sp>
      <p:pic>
        <p:nvPicPr>
          <p:cNvPr id="5" name="Picture 4"/>
          <p:cNvPicPr>
            <a:picLocks noChangeAspect="1"/>
          </p:cNvPicPr>
          <p:nvPr/>
        </p:nvPicPr>
        <p:blipFill>
          <a:blip r:embed="rId3"/>
          <a:stretch>
            <a:fillRect/>
          </a:stretch>
        </p:blipFill>
        <p:spPr>
          <a:xfrm>
            <a:off x="6502401" y="1193800"/>
            <a:ext cx="5419881" cy="4521200"/>
          </a:xfrm>
          <a:prstGeom prst="rect">
            <a:avLst/>
          </a:prstGeom>
        </p:spPr>
      </p:pic>
      <p:pic>
        <p:nvPicPr>
          <p:cNvPr id="6" name="Picture 5"/>
          <p:cNvPicPr>
            <a:picLocks noChangeAspect="1"/>
          </p:cNvPicPr>
          <p:nvPr/>
        </p:nvPicPr>
        <p:blipFill>
          <a:blip r:embed="rId4"/>
          <a:stretch>
            <a:fillRect/>
          </a:stretch>
        </p:blipFill>
        <p:spPr>
          <a:xfrm>
            <a:off x="527384" y="2565401"/>
            <a:ext cx="5816728" cy="2123407"/>
          </a:xfrm>
          <a:prstGeom prst="rect">
            <a:avLst/>
          </a:prstGeom>
        </p:spPr>
      </p:pic>
      <p:sp>
        <p:nvSpPr>
          <p:cNvPr id="11" name="TextBox 10">
            <a:extLst>
              <a:ext uri="{FF2B5EF4-FFF2-40B4-BE49-F238E27FC236}">
                <a16:creationId xmlns:a16="http://schemas.microsoft.com/office/drawing/2014/main" id="{CBF96FB1-8C3B-4D55-9F66-5CFCDD8BD8C6}"/>
              </a:ext>
            </a:extLst>
          </p:cNvPr>
          <p:cNvSpPr txBox="1"/>
          <p:nvPr/>
        </p:nvSpPr>
        <p:spPr>
          <a:xfrm>
            <a:off x="8305800" y="6121400"/>
            <a:ext cx="41656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See R.C.M. 305(i)(2)(B)</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2CFF6F8B-EE5B-EFC6-4C52-92D32118BE9D}"/>
              </a:ext>
            </a:extLst>
          </p:cNvPr>
          <p:cNvSpPr/>
          <p:nvPr/>
        </p:nvSpPr>
        <p:spPr>
          <a:xfrm>
            <a:off x="2963776" y="2819400"/>
            <a:ext cx="3380335" cy="3416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Rounded Corners 6">
            <a:extLst>
              <a:ext uri="{FF2B5EF4-FFF2-40B4-BE49-F238E27FC236}">
                <a16:creationId xmlns:a16="http://schemas.microsoft.com/office/drawing/2014/main" id="{59803FB1-1995-7599-FEEB-B816C51E6E4F}"/>
              </a:ext>
            </a:extLst>
          </p:cNvPr>
          <p:cNvSpPr/>
          <p:nvPr/>
        </p:nvSpPr>
        <p:spPr>
          <a:xfrm>
            <a:off x="527384" y="3161665"/>
            <a:ext cx="1705362" cy="3416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9B527AE7-CAB7-ADB7-A3F8-9CA28AE52FE4}"/>
              </a:ext>
            </a:extLst>
          </p:cNvPr>
          <p:cNvSpPr/>
          <p:nvPr/>
        </p:nvSpPr>
        <p:spPr>
          <a:xfrm>
            <a:off x="527384" y="3754421"/>
            <a:ext cx="5816727" cy="3416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B764FC45-02AB-9E74-70C6-667E1D460820}"/>
              </a:ext>
            </a:extLst>
          </p:cNvPr>
          <p:cNvSpPr/>
          <p:nvPr/>
        </p:nvSpPr>
        <p:spPr>
          <a:xfrm>
            <a:off x="3124200" y="3161665"/>
            <a:ext cx="3219912" cy="341629"/>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Rounded Corners 11">
            <a:extLst>
              <a:ext uri="{FF2B5EF4-FFF2-40B4-BE49-F238E27FC236}">
                <a16:creationId xmlns:a16="http://schemas.microsoft.com/office/drawing/2014/main" id="{E12770C8-F3C8-AACF-B054-EAD4B89C11A9}"/>
              </a:ext>
            </a:extLst>
          </p:cNvPr>
          <p:cNvSpPr/>
          <p:nvPr/>
        </p:nvSpPr>
        <p:spPr>
          <a:xfrm>
            <a:off x="6502401" y="1479869"/>
            <a:ext cx="5419881" cy="577531"/>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81055365"/>
      </p:ext>
    </p:extLst>
  </p:cSld>
  <p:clrMapOvr>
    <a:masterClrMapping/>
  </p:clrMapOvr>
</p:sld>
</file>

<file path=ppt/theme/theme1.xml><?xml version="1.0" encoding="utf-8"?>
<a:theme xmlns:a="http://schemas.openxmlformats.org/drawingml/2006/main" name="TCAP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buFont typeface="Arial" pitchFamily="34" charset="0"/>
          <a:buChar char="•"/>
          <a:defRPr sz="2400" baseline="0" dirty="0" smtClean="0">
            <a:solidFill>
              <a:srgbClr val="FFFF00"/>
            </a:solidFill>
          </a:defRPr>
        </a:defPPr>
      </a:lstStyle>
    </a:txDef>
  </a:objectDefaults>
  <a:extraClrSchemeLst/>
</a:theme>
</file>

<file path=ppt/theme/theme2.xml><?xml version="1.0" encoding="utf-8"?>
<a:theme xmlns:a="http://schemas.openxmlformats.org/drawingml/2006/main" name="1_2003 03 CG Unclassified Master">
  <a:themeElements>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2003 03 CG Unclassified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1_2003 03 CG Unclassified 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2003 03 CG Unclassified 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2003 03 CG Unclassified 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2003 03 CG Unclassified 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2003 03 CG Unclassified 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2003 03 CG Unclassified 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2003 03 CG Unclassified 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3911</Words>
  <Application>Microsoft Office PowerPoint</Application>
  <PresentationFormat>Widescreen</PresentationFormat>
  <Paragraphs>393</Paragraphs>
  <Slides>29</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Franklin Gothic Book</vt:lpstr>
      <vt:lpstr>Publico</vt:lpstr>
      <vt:lpstr>Wingdings</vt:lpstr>
      <vt:lpstr>TCAP Deck</vt:lpstr>
      <vt:lpstr>1_2003 03 CG Unclassified Master</vt:lpstr>
      <vt:lpstr>TJAGLCS Training Package</vt:lpstr>
      <vt:lpstr>PowerPoint Presentation</vt:lpstr>
      <vt:lpstr>Pretrial Confinement</vt:lpstr>
      <vt:lpstr>References</vt:lpstr>
      <vt:lpstr>Learning Objectives</vt:lpstr>
      <vt:lpstr>PowerPoint Presentation</vt:lpstr>
      <vt:lpstr>Pretrial Confinement</vt:lpstr>
      <vt:lpstr>The PTC Process</vt:lpstr>
      <vt:lpstr>Serious Criminal Misconduct? </vt:lpstr>
      <vt:lpstr>The PTC Process</vt:lpstr>
      <vt:lpstr>PowerPoint Presentation</vt:lpstr>
      <vt:lpstr>PowerPoint Presentation</vt:lpstr>
      <vt:lpstr>The PTC Process</vt:lpstr>
      <vt:lpstr>PowerPoint Presentation</vt:lpstr>
      <vt:lpstr>PowerPoint Presentation</vt:lpstr>
      <vt:lpstr>The PTC Process</vt:lpstr>
      <vt:lpstr>The PTC Process</vt:lpstr>
      <vt:lpstr>The PTC Process</vt:lpstr>
      <vt:lpstr>The PTC Process</vt:lpstr>
      <vt:lpstr>PowerPoint Presentation</vt:lpstr>
      <vt:lpstr>The PTC Process</vt:lpstr>
      <vt:lpstr>PowerPoint Presentation</vt:lpstr>
      <vt:lpstr>The PTC Process</vt:lpstr>
      <vt:lpstr>Victim Rights</vt:lpstr>
      <vt:lpstr>PowerPoint Presentation</vt:lpstr>
      <vt:lpstr>The PTC Process</vt:lpstr>
      <vt:lpstr>Main Takeaways</vt:lpstr>
      <vt:lpstr>Questions?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Pretrial confinement</dc:title>
  <dc:creator>Riveramartinez, Lynmarie  (Lyn) MAJ USARMY HQDA TJAGLCS (USA)</dc:creator>
  <cp:lastModifiedBy>Troy, Keaton L MAJ USARMY HQDA TJAGLCS (USA)</cp:lastModifiedBy>
  <cp:revision>6</cp:revision>
  <dcterms:created xsi:type="dcterms:W3CDTF">2024-11-22T15:50:33Z</dcterms:created>
  <dcterms:modified xsi:type="dcterms:W3CDTF">2024-12-18T21:28:52Z</dcterms:modified>
</cp:coreProperties>
</file>